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37"/>
  </p:notesMasterIdLst>
  <p:sldIdLst>
    <p:sldId id="589" r:id="rId2"/>
    <p:sldId id="657" r:id="rId3"/>
    <p:sldId id="673" r:id="rId4"/>
    <p:sldId id="669" r:id="rId5"/>
    <p:sldId id="700" r:id="rId6"/>
    <p:sldId id="684" r:id="rId7"/>
    <p:sldId id="703" r:id="rId8"/>
    <p:sldId id="704" r:id="rId9"/>
    <p:sldId id="701" r:id="rId10"/>
    <p:sldId id="702" r:id="rId11"/>
    <p:sldId id="595" r:id="rId12"/>
    <p:sldId id="709" r:id="rId13"/>
    <p:sldId id="681" r:id="rId14"/>
    <p:sldId id="711" r:id="rId15"/>
    <p:sldId id="705" r:id="rId16"/>
    <p:sldId id="609" r:id="rId17"/>
    <p:sldId id="706" r:id="rId18"/>
    <p:sldId id="707" r:id="rId19"/>
    <p:sldId id="674" r:id="rId20"/>
    <p:sldId id="672" r:id="rId21"/>
    <p:sldId id="682" r:id="rId22"/>
    <p:sldId id="697" r:id="rId23"/>
    <p:sldId id="699" r:id="rId24"/>
    <p:sldId id="713" r:id="rId25"/>
    <p:sldId id="712" r:id="rId26"/>
    <p:sldId id="708" r:id="rId27"/>
    <p:sldId id="714" r:id="rId28"/>
    <p:sldId id="698" r:id="rId29"/>
    <p:sldId id="616" r:id="rId30"/>
    <p:sldId id="710" r:id="rId31"/>
    <p:sldId id="688" r:id="rId32"/>
    <p:sldId id="691" r:id="rId33"/>
    <p:sldId id="678" r:id="rId34"/>
    <p:sldId id="588" r:id="rId35"/>
    <p:sldId id="685"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A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8" autoAdjust="0"/>
    <p:restoredTop sz="94667" autoAdjust="0"/>
  </p:normalViewPr>
  <p:slideViewPr>
    <p:cSldViewPr>
      <p:cViewPr varScale="1">
        <p:scale>
          <a:sx n="67" d="100"/>
          <a:sy n="67" d="100"/>
        </p:scale>
        <p:origin x="300" y="6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100" d="100"/>
        <a:sy n="100" d="100"/>
      </p:scale>
      <p:origin x="0" y="-9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_rels/viewProps.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slide" Target="slides/slide7.xml"/><Relationship Id="rId1" Type="http://schemas.openxmlformats.org/officeDocument/2006/relationships/slide" Target="slides/slide6.xml"/><Relationship Id="rId4"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81283F-7584-48C5-B274-BADA1C7DB176}" type="datetimeFigureOut">
              <a:rPr lang="en-US" smtClean="0"/>
              <a:pPr/>
              <a:t>7/6/2020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18F07D-2C5B-4955-9F87-9F99928906B7}" type="slidenum">
              <a:rPr lang="en-US" smtClean="0"/>
              <a:pPr/>
              <a:t>‹#›</a:t>
            </a:fld>
            <a:endParaRPr lang="en-US"/>
          </a:p>
        </p:txBody>
      </p:sp>
    </p:spTree>
    <p:extLst>
      <p:ext uri="{BB962C8B-B14F-4D97-AF65-F5344CB8AC3E}">
        <p14:creationId xmlns:p14="http://schemas.microsoft.com/office/powerpoint/2010/main" val="478636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16621062-3012-4652-8A9E-59D876E31B36}" type="slidenum">
              <a:rPr lang="en-US" smtClean="0"/>
              <a:pPr/>
              <a:t>6</a:t>
            </a:fld>
            <a:endParaRPr lang="en-US" smtClean="0"/>
          </a:p>
        </p:txBody>
      </p:sp>
      <p:sp>
        <p:nvSpPr>
          <p:cNvPr id="72707" name="Rectangle 2"/>
          <p:cNvSpPr>
            <a:spLocks noGrp="1" noRot="1" noChangeAspect="1" noChangeArrowheads="1" noTextEdit="1"/>
          </p:cNvSpPr>
          <p:nvPr>
            <p:ph type="sldImg"/>
          </p:nvPr>
        </p:nvSpPr>
        <p:spPr>
          <a:xfrm>
            <a:off x="1144588" y="685800"/>
            <a:ext cx="4570412" cy="3429000"/>
          </a:xfrm>
          <a:ln/>
        </p:spPr>
      </p:sp>
      <p:sp>
        <p:nvSpPr>
          <p:cNvPr id="7270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803321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16621062-3012-4652-8A9E-59D876E31B36}" type="slidenum">
              <a:rPr lang="en-US" smtClean="0"/>
              <a:pPr/>
              <a:t>7</a:t>
            </a:fld>
            <a:endParaRPr lang="en-US" smtClean="0"/>
          </a:p>
        </p:txBody>
      </p:sp>
      <p:sp>
        <p:nvSpPr>
          <p:cNvPr id="72707" name="Rectangle 2"/>
          <p:cNvSpPr>
            <a:spLocks noGrp="1" noRot="1" noChangeAspect="1" noChangeArrowheads="1" noTextEdit="1"/>
          </p:cNvSpPr>
          <p:nvPr>
            <p:ph type="sldImg"/>
          </p:nvPr>
        </p:nvSpPr>
        <p:spPr>
          <a:xfrm>
            <a:off x="1144588" y="685800"/>
            <a:ext cx="4570412" cy="3429000"/>
          </a:xfrm>
          <a:ln/>
        </p:spPr>
      </p:sp>
      <p:sp>
        <p:nvSpPr>
          <p:cNvPr id="7270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883424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16621062-3012-4652-8A9E-59D876E31B36}" type="slidenum">
              <a:rPr lang="en-US" smtClean="0"/>
              <a:pPr/>
              <a:t>15</a:t>
            </a:fld>
            <a:endParaRPr lang="en-US" smtClean="0"/>
          </a:p>
        </p:txBody>
      </p:sp>
      <p:sp>
        <p:nvSpPr>
          <p:cNvPr id="72707" name="Rectangle 2"/>
          <p:cNvSpPr>
            <a:spLocks noGrp="1" noRot="1" noChangeAspect="1" noChangeArrowheads="1" noTextEdit="1"/>
          </p:cNvSpPr>
          <p:nvPr>
            <p:ph type="sldImg"/>
          </p:nvPr>
        </p:nvSpPr>
        <p:spPr>
          <a:xfrm>
            <a:off x="1144588" y="685800"/>
            <a:ext cx="4570412" cy="3429000"/>
          </a:xfrm>
          <a:ln/>
        </p:spPr>
      </p:sp>
      <p:sp>
        <p:nvSpPr>
          <p:cNvPr id="7270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937836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16621062-3012-4652-8A9E-59D876E31B36}" type="slidenum">
              <a:rPr lang="en-US" smtClean="0"/>
              <a:pPr/>
              <a:t>35</a:t>
            </a:fld>
            <a:endParaRPr lang="en-US" smtClean="0"/>
          </a:p>
        </p:txBody>
      </p:sp>
      <p:sp>
        <p:nvSpPr>
          <p:cNvPr id="72707" name="Rectangle 2"/>
          <p:cNvSpPr>
            <a:spLocks noGrp="1" noRot="1" noChangeAspect="1" noChangeArrowheads="1" noTextEdit="1"/>
          </p:cNvSpPr>
          <p:nvPr>
            <p:ph type="sldImg"/>
          </p:nvPr>
        </p:nvSpPr>
        <p:spPr>
          <a:xfrm>
            <a:off x="1144588" y="685800"/>
            <a:ext cx="4570412" cy="3429000"/>
          </a:xfrm>
          <a:ln/>
        </p:spPr>
      </p:sp>
      <p:sp>
        <p:nvSpPr>
          <p:cNvPr id="7270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6422144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1_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ctrTitle"/>
          </p:nvPr>
        </p:nvSpPr>
        <p:spPr>
          <a:xfrm>
            <a:off x="685800" y="1600200"/>
            <a:ext cx="7772400" cy="2000250"/>
          </a:xfrm>
        </p:spPr>
        <p:txBody>
          <a:bodyPr/>
          <a:lstStyle>
            <a:lvl1pPr algn="ctr">
              <a:defRPr b="1" smtClean="0">
                <a:solidFill>
                  <a:schemeClr val="folHlink"/>
                </a:solidFill>
              </a:defRPr>
            </a:lvl1pPr>
          </a:lstStyle>
          <a:p>
            <a:r>
              <a:rPr lang="en-US" smtClean="0"/>
              <a:t>Click to edit Master title style</a:t>
            </a:r>
          </a:p>
        </p:txBody>
      </p:sp>
      <p:sp>
        <p:nvSpPr>
          <p:cNvPr id="25603" name="Rectangle 3"/>
          <p:cNvSpPr>
            <a:spLocks noGrp="1" noChangeArrowheads="1"/>
          </p:cNvSpPr>
          <p:nvPr>
            <p:ph type="subTitle" idx="1"/>
          </p:nvPr>
        </p:nvSpPr>
        <p:spPr>
          <a:xfrm>
            <a:off x="1371600" y="3886200"/>
            <a:ext cx="6400800" cy="1752600"/>
          </a:xfrm>
        </p:spPr>
        <p:txBody>
          <a:bodyPr/>
          <a:lstStyle>
            <a:lvl1pPr marL="0" indent="0" algn="ctr">
              <a:buFontTx/>
              <a:buNone/>
              <a:defRPr smtClean="0"/>
            </a:lvl1pPr>
          </a:lstStyle>
          <a:p>
            <a:r>
              <a:rPr lang="en-US" smtClean="0"/>
              <a:t>Click to edit Master subtitle style</a:t>
            </a:r>
          </a:p>
        </p:txBody>
      </p:sp>
      <p:sp>
        <p:nvSpPr>
          <p:cNvPr id="25604" name="Text Box 4"/>
          <p:cNvSpPr txBox="1">
            <a:spLocks noChangeArrowheads="1"/>
          </p:cNvSpPr>
          <p:nvPr userDrawn="1"/>
        </p:nvSpPr>
        <p:spPr bwMode="auto">
          <a:xfrm rot="5400000">
            <a:off x="-3017045" y="3017044"/>
            <a:ext cx="6400802" cy="366713"/>
          </a:xfrm>
          <a:prstGeom prst="rect">
            <a:avLst/>
          </a:prstGeom>
          <a:noFill/>
          <a:ln w="9525">
            <a:noFill/>
            <a:miter lim="800000"/>
            <a:headEnd/>
            <a:tailEnd/>
          </a:ln>
          <a:effectLst/>
        </p:spPr>
        <p:txBody>
          <a:bodyPr wrap="square">
            <a:spAutoFit/>
          </a:bodyPr>
          <a:lstStyle/>
          <a:p>
            <a:pPr algn="ctr" rtl="0" fontAlgn="base">
              <a:spcBef>
                <a:spcPct val="50000"/>
              </a:spcBef>
              <a:spcAft>
                <a:spcPct val="0"/>
              </a:spcAft>
            </a:pPr>
            <a:r>
              <a:rPr lang="en-US" kern="1200" dirty="0" smtClean="0">
                <a:solidFill>
                  <a:srgbClr val="FFCC00"/>
                </a:solidFill>
                <a:latin typeface="Arial" charset="0"/>
                <a:ea typeface="+mn-ea"/>
                <a:cs typeface="+mn-cs"/>
              </a:rPr>
              <a:t>Sourcing</a:t>
            </a:r>
            <a:r>
              <a:rPr lang="en-US" kern="1200" baseline="0" dirty="0" smtClean="0">
                <a:solidFill>
                  <a:srgbClr val="FFCC00"/>
                </a:solidFill>
                <a:latin typeface="Arial" charset="0"/>
                <a:ea typeface="+mn-ea"/>
                <a:cs typeface="+mn-cs"/>
              </a:rPr>
              <a:t> Summit Virtual (SOSUV) July 2020</a:t>
            </a:r>
            <a:endParaRPr lang="en-US" kern="1200" dirty="0">
              <a:solidFill>
                <a:srgbClr val="FFCC00"/>
              </a:solidFill>
              <a:latin typeface="Arial" charset="0"/>
              <a:ea typeface="+mn-ea"/>
              <a:cs typeface="+mn-cs"/>
            </a:endParaRPr>
          </a:p>
        </p:txBody>
      </p:sp>
      <p:sp>
        <p:nvSpPr>
          <p:cNvPr id="2" name="TextBox 1"/>
          <p:cNvSpPr txBox="1"/>
          <p:nvPr userDrawn="1"/>
        </p:nvSpPr>
        <p:spPr>
          <a:xfrm>
            <a:off x="7162800" y="6238875"/>
            <a:ext cx="1828800" cy="542925"/>
          </a:xfrm>
          <a:prstGeom prst="rect">
            <a:avLst/>
          </a:prstGeom>
          <a:solidFill>
            <a:schemeClr val="bg1"/>
          </a:solidFill>
          <a:ln>
            <a:noFill/>
          </a:ln>
        </p:spPr>
        <p:txBody>
          <a:bodyPr wrap="square" rtlCol="0">
            <a:spAutoFit/>
          </a:bodyPr>
          <a:lstStyle/>
          <a:p>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60870" y="6238875"/>
            <a:ext cx="1954530" cy="54292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6"/>
          <p:cNvSpPr>
            <a:spLocks noGrp="1"/>
          </p:cNvSpPr>
          <p:nvPr>
            <p:ph type="sldNum" sz="quarter" idx="4"/>
          </p:nvPr>
        </p:nvSpPr>
        <p:spPr>
          <a:xfrm>
            <a:off x="0" y="6424550"/>
            <a:ext cx="381000" cy="320675"/>
          </a:xfrm>
          <a:prstGeom prst="rect">
            <a:avLst/>
          </a:prstGeom>
        </p:spPr>
        <p:txBody>
          <a:bodyPr vert="horz" lIns="91440" tIns="45720" rIns="91440" bIns="45720" rtlCol="0" anchor="ctr"/>
          <a:lstStyle>
            <a:lvl1pPr algn="r">
              <a:defRPr sz="1200">
                <a:solidFill>
                  <a:schemeClr val="tx1">
                    <a:tint val="75000"/>
                  </a:schemeClr>
                </a:solidFill>
              </a:defRPr>
            </a:lvl1pPr>
          </a:lstStyle>
          <a:p>
            <a:fld id="{B76D5A60-14C5-4312-9CC4-61DE7CC59792}"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905000"/>
            <a:ext cx="8229600" cy="3733800"/>
          </a:xfrm>
        </p:spPr>
        <p:txBody>
          <a:bodyPr/>
          <a:lstStyle/>
          <a:p>
            <a:pPr lvl="0"/>
            <a:endParaRPr lang="en-US" noProof="0" smtClean="0"/>
          </a:p>
        </p:txBody>
      </p:sp>
      <p:sp>
        <p:nvSpPr>
          <p:cNvPr id="6" name="Rectangle 6"/>
          <p:cNvSpPr>
            <a:spLocks noGrp="1" noChangeArrowheads="1"/>
          </p:cNvSpPr>
          <p:nvPr>
            <p:ph type="sldNum" sz="quarter" idx="12"/>
          </p:nvPr>
        </p:nvSpPr>
        <p:spPr>
          <a:xfrm>
            <a:off x="8763000" y="6553200"/>
            <a:ext cx="381000" cy="244475"/>
          </a:xfrm>
        </p:spPr>
        <p:txBody>
          <a:bodyPr/>
          <a:lstStyle>
            <a:lvl1pPr>
              <a:defRPr sz="1100"/>
            </a:lvl1pPr>
          </a:lstStyle>
          <a:p>
            <a:pPr>
              <a:defRPr/>
            </a:pPr>
            <a:fld id="{EB3C7A68-8E6F-41B0-9DEF-C2C4F1D6446C}" type="slidenum">
              <a:rPr lang="en-US"/>
              <a:pPr>
                <a:defRPr/>
              </a:pPr>
              <a:t>‹#›</a:t>
            </a:fld>
            <a:endParaRPr lang="en-US" dirty="0"/>
          </a:p>
        </p:txBody>
      </p:sp>
      <p:sp>
        <p:nvSpPr>
          <p:cNvPr id="8" name="Slide Number Placeholder 6"/>
          <p:cNvSpPr txBox="1">
            <a:spLocks/>
          </p:cNvSpPr>
          <p:nvPr userDrawn="1"/>
        </p:nvSpPr>
        <p:spPr>
          <a:xfrm>
            <a:off x="0" y="6424550"/>
            <a:ext cx="381000" cy="32067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6D5A60-14C5-4312-9CC4-61DE7CC5979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28600"/>
            <a:ext cx="82296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219200"/>
            <a:ext cx="8229600" cy="4906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32" name="Text Box 8"/>
          <p:cNvSpPr txBox="1">
            <a:spLocks noChangeArrowheads="1"/>
          </p:cNvSpPr>
          <p:nvPr/>
        </p:nvSpPr>
        <p:spPr bwMode="auto">
          <a:xfrm rot="5400000">
            <a:off x="-2597947" y="2597944"/>
            <a:ext cx="5562600" cy="366713"/>
          </a:xfrm>
          <a:prstGeom prst="rect">
            <a:avLst/>
          </a:prstGeom>
          <a:noFill/>
          <a:ln w="9525">
            <a:noFill/>
            <a:miter lim="800000"/>
            <a:headEnd/>
            <a:tailEnd/>
          </a:ln>
          <a:effectLst/>
        </p:spPr>
        <p:txBody>
          <a:bodyPr wrap="square">
            <a:spAutoFit/>
          </a:bodyPr>
          <a:lstStyle/>
          <a:p>
            <a:pPr algn="ctr" rtl="0" fontAlgn="base">
              <a:spcBef>
                <a:spcPct val="50000"/>
              </a:spcBef>
              <a:spcAft>
                <a:spcPct val="0"/>
              </a:spcAft>
            </a:pPr>
            <a:r>
              <a:rPr lang="en-US" kern="1200" dirty="0" smtClean="0">
                <a:solidFill>
                  <a:srgbClr val="FFCC00"/>
                </a:solidFill>
                <a:latin typeface="Arial" charset="0"/>
                <a:ea typeface="+mn-ea"/>
                <a:cs typeface="+mn-cs"/>
              </a:rPr>
              <a:t>Sourcing Summit Virtual (SOSUV) July 2020</a:t>
            </a:r>
            <a:endParaRPr lang="en-US" kern="1200" dirty="0">
              <a:solidFill>
                <a:srgbClr val="FFCC00"/>
              </a:solidFill>
              <a:latin typeface="Arial" charset="0"/>
              <a:ea typeface="+mn-ea"/>
              <a:cs typeface="+mn-cs"/>
            </a:endParaRPr>
          </a:p>
        </p:txBody>
      </p:sp>
      <p:sp>
        <p:nvSpPr>
          <p:cNvPr id="7" name="Slide Number Placeholder 6"/>
          <p:cNvSpPr>
            <a:spLocks noGrp="1"/>
          </p:cNvSpPr>
          <p:nvPr>
            <p:ph type="sldNum" sz="quarter" idx="4"/>
          </p:nvPr>
        </p:nvSpPr>
        <p:spPr>
          <a:xfrm>
            <a:off x="0" y="6412675"/>
            <a:ext cx="381000" cy="320675"/>
          </a:xfrm>
          <a:prstGeom prst="rect">
            <a:avLst/>
          </a:prstGeom>
        </p:spPr>
        <p:txBody>
          <a:bodyPr vert="horz" lIns="91440" tIns="45720" rIns="91440" bIns="45720" rtlCol="0" anchor="ctr"/>
          <a:lstStyle>
            <a:lvl1pPr algn="r">
              <a:defRPr sz="1200">
                <a:solidFill>
                  <a:schemeClr val="tx1">
                    <a:tint val="75000"/>
                  </a:schemeClr>
                </a:solidFill>
              </a:defRPr>
            </a:lvl1pPr>
          </a:lstStyle>
          <a:p>
            <a:fld id="{B76D5A60-14C5-4312-9CC4-61DE7CC59792}" type="slidenum">
              <a:rPr lang="en-US" smtClean="0"/>
              <a:pPr/>
              <a:t>‹#›</a:t>
            </a:fld>
            <a:endParaRPr lang="en-US" dirty="0"/>
          </a:p>
        </p:txBody>
      </p:sp>
      <p:sp>
        <p:nvSpPr>
          <p:cNvPr id="8" name="Footer Placeholder 5"/>
          <p:cNvSpPr txBox="1">
            <a:spLocks/>
          </p:cNvSpPr>
          <p:nvPr/>
        </p:nvSpPr>
        <p:spPr>
          <a:xfrm>
            <a:off x="381000" y="6461125"/>
            <a:ext cx="1676400" cy="2722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accent1"/>
                </a:solidFill>
                <a:effectLst/>
                <a:uLnTx/>
                <a:uFillTx/>
                <a:latin typeface="+mn-lt"/>
                <a:ea typeface="+mn-ea"/>
                <a:cs typeface="+mn-cs"/>
              </a:rPr>
              <a:t>Glenn Gutmacher</a:t>
            </a:r>
            <a:endParaRPr kumimoji="0" lang="en-US" sz="1200" b="0" i="0" u="none" strike="noStrike" kern="1200" cap="none" spc="0" normalizeH="0" baseline="0" noProof="0" dirty="0">
              <a:ln>
                <a:noFill/>
              </a:ln>
              <a:solidFill>
                <a:schemeClr val="accent1"/>
              </a:solidFill>
              <a:effectLst/>
              <a:uLnTx/>
              <a:uFillTx/>
              <a:latin typeface="+mn-lt"/>
              <a:ea typeface="+mn-ea"/>
              <a:cs typeface="+mn-cs"/>
            </a:endParaRPr>
          </a:p>
        </p:txBody>
      </p:sp>
      <p:sp>
        <p:nvSpPr>
          <p:cNvPr id="9" name="TextBox 8"/>
          <p:cNvSpPr txBox="1"/>
          <p:nvPr userDrawn="1"/>
        </p:nvSpPr>
        <p:spPr>
          <a:xfrm>
            <a:off x="7239000" y="6238875"/>
            <a:ext cx="1828800" cy="542925"/>
          </a:xfrm>
          <a:prstGeom prst="rect">
            <a:avLst/>
          </a:prstGeom>
          <a:solidFill>
            <a:schemeClr val="bg1"/>
          </a:solidFill>
          <a:ln>
            <a:noFill/>
          </a:ln>
        </p:spPr>
        <p:txBody>
          <a:bodyPr wrap="square" rtlCol="0">
            <a:spAutoFit/>
          </a:bodyPr>
          <a:lstStyle/>
          <a:p>
            <a:endParaRPr lang="en-US" dirty="0"/>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037070" y="6238875"/>
            <a:ext cx="1954530" cy="542925"/>
          </a:xfrm>
          <a:prstGeom prst="rect">
            <a:avLst/>
          </a:prstGeom>
        </p:spPr>
      </p:pic>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hf hdr="0"/>
  <p:txStyles>
    <p:titleStyle>
      <a:lvl1pPr algn="l" rtl="0" eaLnBrk="1" fontAlgn="base" hangingPunct="1">
        <a:spcBef>
          <a:spcPct val="0"/>
        </a:spcBef>
        <a:spcAft>
          <a:spcPct val="0"/>
        </a:spcAft>
        <a:defRPr sz="3500">
          <a:solidFill>
            <a:srgbClr val="B8DFF2"/>
          </a:solidFill>
          <a:latin typeface="+mj-lt"/>
          <a:ea typeface="+mj-ea"/>
          <a:cs typeface="+mj-cs"/>
        </a:defRPr>
      </a:lvl1pPr>
      <a:lvl2pPr algn="l" rtl="0" eaLnBrk="1" fontAlgn="base" hangingPunct="1">
        <a:spcBef>
          <a:spcPct val="0"/>
        </a:spcBef>
        <a:spcAft>
          <a:spcPct val="0"/>
        </a:spcAft>
        <a:defRPr sz="3500">
          <a:solidFill>
            <a:srgbClr val="B8DFF2"/>
          </a:solidFill>
          <a:latin typeface="Arial" charset="0"/>
        </a:defRPr>
      </a:lvl2pPr>
      <a:lvl3pPr algn="l" rtl="0" eaLnBrk="1" fontAlgn="base" hangingPunct="1">
        <a:spcBef>
          <a:spcPct val="0"/>
        </a:spcBef>
        <a:spcAft>
          <a:spcPct val="0"/>
        </a:spcAft>
        <a:defRPr sz="3500">
          <a:solidFill>
            <a:srgbClr val="B8DFF2"/>
          </a:solidFill>
          <a:latin typeface="Arial" charset="0"/>
        </a:defRPr>
      </a:lvl3pPr>
      <a:lvl4pPr algn="l" rtl="0" eaLnBrk="1" fontAlgn="base" hangingPunct="1">
        <a:spcBef>
          <a:spcPct val="0"/>
        </a:spcBef>
        <a:spcAft>
          <a:spcPct val="0"/>
        </a:spcAft>
        <a:defRPr sz="3500">
          <a:solidFill>
            <a:srgbClr val="B8DFF2"/>
          </a:solidFill>
          <a:latin typeface="Arial" charset="0"/>
        </a:defRPr>
      </a:lvl4pPr>
      <a:lvl5pPr algn="l" rtl="0" eaLnBrk="1" fontAlgn="base" hangingPunct="1">
        <a:spcBef>
          <a:spcPct val="0"/>
        </a:spcBef>
        <a:spcAft>
          <a:spcPct val="0"/>
        </a:spcAft>
        <a:defRPr sz="3500">
          <a:solidFill>
            <a:srgbClr val="B8DFF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mrcoles.com/bookmarkle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2" Type="http://schemas.openxmlformats.org/officeDocument/2006/relationships/hyperlink" Target="https://stackoverflow.com/questions/5379120/get-the-highlighted-selected-tex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shadow.com/bookmarklet-combiner/" TargetMode="External"/><Relationship Id="rId2" Type="http://schemas.openxmlformats.org/officeDocument/2006/relationships/hyperlink" Target="https://mrcoles.com/bookmarkle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3" Type="http://schemas.openxmlformats.org/officeDocument/2006/relationships/hyperlink" Target="https://www.google.com/search?newwindow=1&amp;q=regex+tutorial+javascript" TargetMode="External"/><Relationship Id="rId2" Type="http://schemas.openxmlformats.org/officeDocument/2006/relationships/hyperlink" Target="https://www.sourcecon.com/things-i-cant-live-without-as-a-sourcer-part-2%E2%80%8A-%E2%80%8Ashortcuts/" TargetMode="External"/><Relationship Id="rId1" Type="http://schemas.openxmlformats.org/officeDocument/2006/relationships/slideLayout" Target="../slideLayouts/slideLayout2.xml"/><Relationship Id="rId4" Type="http://schemas.openxmlformats.org/officeDocument/2006/relationships/hyperlink" Target="https://regex101.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batsa.us/" TargetMode="External"/><Relationship Id="rId2" Type="http://schemas.openxmlformats.org/officeDocument/2006/relationships/hyperlink" Target="http://www.recruiting-online.com/glen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w-shadow.com/bookmarklet-combiner/"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shadow.com/bookmarklet-combiner/"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google.com/search?q=javascript+code+checker&amp;oq=javascript+code+checker"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jshint.com/"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script.google.com/macros/s/AKfycbycGK_GyPdNJ6_67JhLwiXgc9E8DFkNmR-Why0Vr10nQRAhfCWy/exec"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hrome.google.com/webstore/detail/scroll-it/nlndoolndemidhlomaokpfbicfnjeeed" TargetMode="External"/><Relationship Id="rId2" Type="http://schemas.openxmlformats.org/officeDocument/2006/relationships/hyperlink" Target="https://stackoverflow.com/questions/2986059/a-bookmarklet-to-scroll-to-the-bottom-of-a-webpage?rq=1" TargetMode="External"/><Relationship Id="rId1" Type="http://schemas.openxmlformats.org/officeDocument/2006/relationships/slideLayout" Target="../slideLayouts/slideLayout2.xml"/><Relationship Id="rId4" Type="http://schemas.openxmlformats.org/officeDocument/2006/relationships/hyperlink" Target="https://github.com/iamadamdev/bypass-paywalls-chrome"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6.png"/><Relationship Id="rId4"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3" Type="http://schemas.openxmlformats.org/officeDocument/2006/relationships/hyperlink" Target="https://w-shadow.com/bookmarklet-combiner/?bookmarklet=8221" TargetMode="External"/><Relationship Id="rId2" Type="http://schemas.openxmlformats.org/officeDocument/2006/relationships/hyperlink" Target="http://w-shadow.com/bookmarklet-combiner/?bookmarklet=37779" TargetMode="External"/><Relationship Id="rId1" Type="http://schemas.openxmlformats.org/officeDocument/2006/relationships/slideLayout" Target="../slideLayouts/slideLayout2.xml"/><Relationship Id="rId4" Type="http://schemas.openxmlformats.org/officeDocument/2006/relationships/hyperlink" Target="http://w-shadow.com/bookmarklet-combiner/?bookmarklet=37780"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ho.is/whois/" TargetMode="External"/><Relationship Id="rId7" Type="http://schemas.openxmlformats.org/officeDocument/2006/relationships/hyperlink" Target="https://beautifier.io/" TargetMode="External"/><Relationship Id="rId2" Type="http://schemas.openxmlformats.org/officeDocument/2006/relationships/hyperlink" Target="https://stackoverflow.com/questions/5379120/get-the-highlighted-selected-text" TargetMode="External"/><Relationship Id="rId1" Type="http://schemas.openxmlformats.org/officeDocument/2006/relationships/slideLayout" Target="../slideLayouts/slideLayout2.xml"/><Relationship Id="rId6" Type="http://schemas.openxmlformats.org/officeDocument/2006/relationships/hyperlink" Target="https://www.danstools.com/javascript-beautify/" TargetMode="External"/><Relationship Id="rId5" Type="http://schemas.openxmlformats.org/officeDocument/2006/relationships/hyperlink" Target="https://w-shadow.com/bookmarklet-combiner/" TargetMode="External"/><Relationship Id="rId4" Type="http://schemas.openxmlformats.org/officeDocument/2006/relationships/hyperlink" Target="https://mrcoles.com/bookmarkle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www.fasb.org/jsp/FASB/Page/SectionPage&amp;cid=1175801858626"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www.squarefree.com/bookmarklets/" TargetMode="External"/><Relationship Id="rId13" Type="http://schemas.openxmlformats.org/officeDocument/2006/relationships/hyperlink" Target="https://learntocodewith.me/posts/code-for-free/#youtube" TargetMode="External"/><Relationship Id="rId3" Type="http://schemas.openxmlformats.org/officeDocument/2006/relationships/notesSlide" Target="../notesSlides/notesSlide4.xml"/><Relationship Id="rId7" Type="http://schemas.openxmlformats.org/officeDocument/2006/relationships/hyperlink" Target="http://blog.eviltester.com/2017/04/a-quick-intro-to-bookmarklets.html" TargetMode="External"/><Relationship Id="rId12" Type="http://schemas.openxmlformats.org/officeDocument/2006/relationships/hyperlink" Target="https://www.coursera.org/" TargetMode="Externa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hyperlink" Target="http://subsimple.com/bookmarklets/" TargetMode="External"/><Relationship Id="rId11" Type="http://schemas.openxmlformats.org/officeDocument/2006/relationships/hyperlink" Target="http://www.codecademy.com/" TargetMode="External"/><Relationship Id="rId5" Type="http://schemas.openxmlformats.org/officeDocument/2006/relationships/hyperlink" Target="https://gist.github.com/caseywatts/c0cec1f89ccdb8b469b1" TargetMode="External"/><Relationship Id="rId10" Type="http://schemas.openxmlformats.org/officeDocument/2006/relationships/hyperlink" Target="https://learntocodewith.me/posts/code-for-free/" TargetMode="External"/><Relationship Id="rId4" Type="http://schemas.openxmlformats.org/officeDocument/2006/relationships/hyperlink" Target="https://en.wikipedia.org/wiki/Bookmarklet" TargetMode="External"/><Relationship Id="rId9" Type="http://schemas.openxmlformats.org/officeDocument/2006/relationships/hyperlink" Target="https://github.com/ahmed-musallam/chrome-bookmarklet-manager" TargetMode="External"/><Relationship Id="rId14" Type="http://schemas.openxmlformats.org/officeDocument/2006/relationships/hyperlink" Target="https://learntocodewith.me/posts/code-for-free/#blogs"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www.makeuseof.com/tag/extensions-vs-bookmarklets-shocking-truth-state-browse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recruiting-online.com/bookmarklets.html" TargetMode="External"/><Relationship Id="rId2" Type="http://schemas.openxmlformats.org/officeDocument/2006/relationships/hyperlink" Target="https://www.cooley.com/people" TargetMode="External"/><Relationship Id="rId1" Type="http://schemas.openxmlformats.org/officeDocument/2006/relationships/slideLayout" Target="../slideLayouts/slideLayout2.xml"/><Relationship Id="rId6" Type="http://schemas.openxmlformats.org/officeDocument/2006/relationships/hyperlink" Target="https://mrcoles.com/bookmarklet/" TargetMode="External"/><Relationship Id="rId5" Type="http://schemas.openxmlformats.org/officeDocument/2006/relationships/hyperlink" Target="https://github.com/gutmach/SourceConExtras/blob/master/find_MailTo_emails_explained.js" TargetMode="External"/><Relationship Id="rId4" Type="http://schemas.openxmlformats.org/officeDocument/2006/relationships/hyperlink" Target="https://github.com/gutmach/SourceConExtras/blob/master/find_MailTo_emails.js"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Source_code_editor" TargetMode="External"/><Relationship Id="rId3" Type="http://schemas.openxmlformats.org/officeDocument/2006/relationships/notesSlide" Target="../notesSlides/notesSlide1.xml"/><Relationship Id="rId7" Type="http://schemas.openxmlformats.org/officeDocument/2006/relationships/hyperlink" Target="http://atom.io/"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www.sublimetext.com/3" TargetMode="External"/><Relationship Id="rId5" Type="http://schemas.openxmlformats.org/officeDocument/2006/relationships/hyperlink" Target="https://en.wikipedia.org/wiki/Comparison_of_integrated_development_environments" TargetMode="External"/><Relationship Id="rId4" Type="http://schemas.openxmlformats.org/officeDocument/2006/relationships/hyperlink" Target="https://en.wikipedia.org/wiki/Comparison_of_text_editors" TargetMode="External"/><Relationship Id="rId9" Type="http://schemas.openxmlformats.org/officeDocument/2006/relationships/hyperlink" Target="https://www.jetbrains.com/pycharm/download/"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hyperlink" Target="http://w-shadow.com/bookmarklet-combiner/" TargetMode="External"/><Relationship Id="rId4" Type="http://schemas.openxmlformats.org/officeDocument/2006/relationships/hyperlink" Target="https://developers.google.com/web/tools/chrome-devtools/console/get-started"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linkedin.com/cap/project/savedProfiles/1014475111?offset=0&amp;max=500" TargetMode="External"/><Relationship Id="rId2" Type="http://schemas.openxmlformats.org/officeDocument/2006/relationships/hyperlink" Target="https://www.linkedin.com/recruiter/projects/1014475111?projectId=1014475111"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subTitle" idx="1"/>
          </p:nvPr>
        </p:nvSpPr>
        <p:spPr>
          <a:xfrm>
            <a:off x="457200" y="76200"/>
            <a:ext cx="2214562" cy="3886200"/>
          </a:xfrm>
        </p:spPr>
        <p:txBody>
          <a:bodyPr/>
          <a:lstStyle/>
          <a:p>
            <a:pPr algn="l"/>
            <a:r>
              <a:rPr lang="en-US" sz="2200" dirty="0" smtClean="0">
                <a:effectLst>
                  <a:outerShdw blurRad="38100" dist="38100" dir="2700000" algn="tl">
                    <a:srgbClr val="000000">
                      <a:alpha val="43137"/>
                    </a:srgbClr>
                  </a:outerShdw>
                </a:effectLst>
              </a:rPr>
              <a:t>Introductory JavaScript Coding for Sourcers</a:t>
            </a:r>
          </a:p>
          <a:p>
            <a:pPr algn="l"/>
            <a:endParaRPr lang="en-US" sz="2200" dirty="0">
              <a:effectLst>
                <a:outerShdw blurRad="38100" dist="38100" dir="2700000" algn="tl">
                  <a:srgbClr val="000000">
                    <a:alpha val="43137"/>
                  </a:srgbClr>
                </a:outerShdw>
              </a:effectLst>
            </a:endParaRPr>
          </a:p>
          <a:p>
            <a:pPr algn="l"/>
            <a:r>
              <a:rPr lang="en-US" sz="2200" dirty="0" smtClean="0">
                <a:effectLst>
                  <a:outerShdw blurRad="38100" dist="38100" dir="2700000" algn="tl">
                    <a:srgbClr val="000000">
                      <a:alpha val="43137"/>
                    </a:srgbClr>
                  </a:outerShdw>
                </a:effectLst>
              </a:rPr>
              <a:t>Glenn Gutmacher</a:t>
            </a:r>
          </a:p>
          <a:p>
            <a:pPr algn="l"/>
            <a:r>
              <a:rPr lang="en-US" sz="2200" dirty="0" smtClean="0">
                <a:effectLst>
                  <a:outerShdw blurRad="38100" dist="38100" dir="2700000" algn="tl">
                    <a:srgbClr val="000000">
                      <a:alpha val="43137"/>
                    </a:srgbClr>
                  </a:outerShdw>
                </a:effectLst>
              </a:rPr>
              <a:t>VP, Global Talent Sourcing Strategy Lead</a:t>
            </a:r>
          </a:p>
          <a:p>
            <a:pPr algn="l"/>
            <a:r>
              <a:rPr lang="en-US" sz="2200" dirty="0" smtClean="0">
                <a:effectLst>
                  <a:outerShdw blurRad="38100" dist="38100" dir="2700000" algn="tl">
                    <a:srgbClr val="000000">
                      <a:alpha val="43137"/>
                    </a:srgbClr>
                  </a:outerShdw>
                </a:effectLst>
              </a:rPr>
              <a:t>State Street Corporation</a:t>
            </a:r>
          </a:p>
          <a:p>
            <a:pPr algn="l"/>
            <a:endParaRPr lang="en-US" sz="2200" dirty="0" smtClean="0">
              <a:effectLst>
                <a:outerShdw blurRad="38100" dist="38100" dir="2700000" algn="tl">
                  <a:srgbClr val="000000">
                    <a:alpha val="43137"/>
                  </a:srgbClr>
                </a:outerShdw>
              </a:effectLst>
            </a:endParaRPr>
          </a:p>
          <a:p>
            <a:pPr algn="l"/>
            <a:r>
              <a:rPr lang="en-US" sz="2200" dirty="0" err="1" smtClean="0">
                <a:effectLst>
                  <a:outerShdw blurRad="38100" dist="38100" dir="2700000" algn="tl">
                    <a:srgbClr val="000000">
                      <a:alpha val="43137"/>
                    </a:srgbClr>
                  </a:outerShdw>
                </a:effectLst>
              </a:rPr>
              <a:t>ggutmacher</a:t>
            </a:r>
            <a:r>
              <a:rPr lang="en-US" sz="2200" dirty="0" smtClean="0">
                <a:effectLst>
                  <a:outerShdw blurRad="38100" dist="38100" dir="2700000" algn="tl">
                    <a:srgbClr val="000000">
                      <a:alpha val="43137"/>
                    </a:srgbClr>
                  </a:outerShdw>
                </a:effectLst>
              </a:rPr>
              <a:t>@ statestreet.com</a:t>
            </a:r>
          </a:p>
          <a:p>
            <a:pPr algn="l"/>
            <a:r>
              <a:rPr lang="en-US" sz="2200" dirty="0" smtClean="0">
                <a:effectLst>
                  <a:outerShdw blurRad="38100" dist="38100" dir="2700000" algn="tl">
                    <a:srgbClr val="000000">
                      <a:alpha val="43137"/>
                    </a:srgbClr>
                  </a:outerShdw>
                </a:effectLst>
              </a:rPr>
              <a:t>@gutmach </a:t>
            </a:r>
          </a:p>
          <a:p>
            <a:pPr algn="l"/>
            <a:r>
              <a:rPr lang="en-US" sz="2200" dirty="0" smtClean="0">
                <a:effectLst>
                  <a:outerShdw blurRad="38100" dist="38100" dir="2700000" algn="tl">
                    <a:srgbClr val="000000">
                      <a:alpha val="43137"/>
                    </a:srgbClr>
                  </a:outerShdw>
                </a:effectLst>
              </a:rPr>
              <a:t>linkedin.com/in/gutmach</a:t>
            </a:r>
          </a:p>
        </p:txBody>
      </p:sp>
      <p:sp>
        <p:nvSpPr>
          <p:cNvPr id="7" name="Slide Number Placeholder 6"/>
          <p:cNvSpPr>
            <a:spLocks noGrp="1"/>
          </p:cNvSpPr>
          <p:nvPr>
            <p:ph type="sldNum" sz="quarter" idx="4294967295"/>
          </p:nvPr>
        </p:nvSpPr>
        <p:spPr>
          <a:xfrm>
            <a:off x="0" y="6400800"/>
            <a:ext cx="381000" cy="320675"/>
          </a:xfrm>
          <a:prstGeom prst="rect">
            <a:avLst/>
          </a:prstGeom>
        </p:spPr>
        <p:txBody>
          <a:bodyPr/>
          <a:lstStyle/>
          <a:p>
            <a:fld id="{B76D5A60-14C5-4312-9CC4-61DE7CC59792}" type="slidenum">
              <a:rPr lang="en-US" smtClean="0"/>
              <a:pPr/>
              <a:t>1</a:t>
            </a:fld>
            <a:endParaRPr lang="en-US" dirty="0"/>
          </a:p>
        </p:txBody>
      </p:sp>
      <p:pic>
        <p:nvPicPr>
          <p:cNvPr id="6" name="Picture 5" descr="GlennG_headshot-Tight.jpg"/>
          <p:cNvPicPr>
            <a:picLocks noChangeAspect="1"/>
          </p:cNvPicPr>
          <p:nvPr/>
        </p:nvPicPr>
        <p:blipFill>
          <a:blip r:embed="rId3" cstate="print"/>
          <a:stretch>
            <a:fillRect/>
          </a:stretch>
        </p:blipFill>
        <p:spPr>
          <a:xfrm>
            <a:off x="-2667000" y="3276600"/>
            <a:ext cx="1219200" cy="1551709"/>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1762" y="381000"/>
            <a:ext cx="6477000" cy="6477000"/>
          </a:xfrm>
          <a:prstGeom prst="rect">
            <a:avLst/>
          </a:prstGeom>
        </p:spPr>
      </p:pic>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534400" cy="685800"/>
          </a:xfrm>
        </p:spPr>
        <p:txBody>
          <a:bodyPr/>
          <a:lstStyle/>
          <a:p>
            <a:r>
              <a:rPr lang="en-US" dirty="0" smtClean="0"/>
              <a:t>Example: LI Recruiter view (cont.)</a:t>
            </a:r>
            <a:endParaRPr lang="en-US" dirty="0"/>
          </a:p>
        </p:txBody>
      </p:sp>
      <p:sp>
        <p:nvSpPr>
          <p:cNvPr id="3" name="Content Placeholder 2"/>
          <p:cNvSpPr>
            <a:spLocks noGrp="1"/>
          </p:cNvSpPr>
          <p:nvPr>
            <p:ph idx="1"/>
          </p:nvPr>
        </p:nvSpPr>
        <p:spPr>
          <a:xfrm>
            <a:off x="414338" y="990600"/>
            <a:ext cx="3776662" cy="5333999"/>
          </a:xfrm>
        </p:spPr>
        <p:txBody>
          <a:bodyPr/>
          <a:lstStyle/>
          <a:p>
            <a:pPr marL="0" indent="0">
              <a:buFontTx/>
              <a:buNone/>
            </a:pPr>
            <a:r>
              <a:rPr lang="en-US" sz="1600" dirty="0"/>
              <a:t>You could remove all the line breaks and save as a </a:t>
            </a:r>
            <a:r>
              <a:rPr lang="en-US" sz="1600" dirty="0" smtClean="0"/>
              <a:t>bookmarklet yourself, </a:t>
            </a:r>
            <a:r>
              <a:rPr lang="en-US" sz="1600" dirty="0"/>
              <a:t>though </a:t>
            </a:r>
            <a:r>
              <a:rPr lang="en-US" sz="1600" dirty="0" err="1">
                <a:hlinkClick r:id="rId2"/>
              </a:rPr>
              <a:t>MrColes</a:t>
            </a:r>
            <a:r>
              <a:rPr lang="en-US" sz="1600" dirty="0"/>
              <a:t> does that quickly, and </a:t>
            </a:r>
            <a:r>
              <a:rPr lang="en-US" sz="1600" dirty="0" smtClean="0"/>
              <a:t>allows </a:t>
            </a:r>
            <a:r>
              <a:rPr lang="en-US" sz="1600" dirty="0"/>
              <a:t>you to rename and simply drag the finished bookmarklet into your Favorites/Bookmarks bar</a:t>
            </a:r>
            <a:r>
              <a:rPr lang="en-US" sz="1600" dirty="0" smtClean="0"/>
              <a:t>.</a:t>
            </a:r>
          </a:p>
          <a:p>
            <a:pPr marL="0" indent="0">
              <a:buFontTx/>
              <a:buNone/>
            </a:pPr>
            <a:endParaRPr lang="en-US" sz="1600" dirty="0">
              <a:solidFill>
                <a:srgbClr val="FFC000"/>
              </a:solidFill>
            </a:endParaRPr>
          </a:p>
          <a:p>
            <a:pPr marL="0" indent="0">
              <a:buNone/>
            </a:pPr>
            <a:r>
              <a:rPr lang="en-US" sz="1600" dirty="0" smtClean="0">
                <a:solidFill>
                  <a:srgbClr val="FFC000"/>
                </a:solidFill>
              </a:rPr>
              <a:t>NOTE: you do not need to include the starting </a:t>
            </a:r>
            <a:r>
              <a:rPr lang="en-US" sz="1600" dirty="0" err="1"/>
              <a:t>javascript</a:t>
            </a:r>
            <a:r>
              <a:rPr lang="en-US" sz="1600" dirty="0"/>
              <a:t>:(function</a:t>
            </a:r>
            <a:r>
              <a:rPr lang="en-US" sz="1600" dirty="0" smtClean="0"/>
              <a:t>(){</a:t>
            </a:r>
            <a:r>
              <a:rPr lang="en-US" sz="1600" dirty="0" smtClean="0">
                <a:solidFill>
                  <a:srgbClr val="FFC000"/>
                </a:solidFill>
              </a:rPr>
              <a:t> nor the ending </a:t>
            </a:r>
            <a:r>
              <a:rPr lang="en-US" sz="1600" dirty="0" smtClean="0"/>
              <a:t>})()</a:t>
            </a:r>
            <a:r>
              <a:rPr lang="en-US" sz="1600" dirty="0" smtClean="0">
                <a:solidFill>
                  <a:srgbClr val="FFC000"/>
                </a:solidFill>
              </a:rPr>
              <a:t> when using </a:t>
            </a:r>
            <a:r>
              <a:rPr lang="en-US" sz="1600" dirty="0" err="1" smtClean="0">
                <a:solidFill>
                  <a:srgbClr val="FFC000"/>
                </a:solidFill>
              </a:rPr>
              <a:t>MrColes</a:t>
            </a:r>
            <a:r>
              <a:rPr lang="en-US" sz="1600" dirty="0" smtClean="0">
                <a:solidFill>
                  <a:srgbClr val="FFC000"/>
                </a:solidFill>
              </a:rPr>
              <a:t>. They will be automatically added for you!</a:t>
            </a:r>
          </a:p>
          <a:p>
            <a:pPr marL="0" indent="0">
              <a:buNone/>
            </a:pPr>
            <a:endParaRPr lang="en-US" sz="1600" dirty="0"/>
          </a:p>
          <a:p>
            <a:pPr>
              <a:buAutoNum type="arabicPeriod"/>
            </a:pPr>
            <a:r>
              <a:rPr lang="en-US" sz="1600" dirty="0" smtClean="0"/>
              <a:t>Remove the alert(“test”) in this field, then paste your code</a:t>
            </a:r>
          </a:p>
          <a:p>
            <a:pPr>
              <a:buAutoNum type="arabicPeriod"/>
            </a:pPr>
            <a:r>
              <a:rPr lang="en-US" sz="1600" dirty="0" smtClean="0"/>
              <a:t>Give your bookmarklet a logical name</a:t>
            </a:r>
          </a:p>
          <a:p>
            <a:pPr>
              <a:buAutoNum type="arabicPeriod"/>
            </a:pPr>
            <a:r>
              <a:rPr lang="en-US" sz="1600" dirty="0" smtClean="0"/>
              <a:t>Click gray “Convert” button</a:t>
            </a:r>
          </a:p>
          <a:p>
            <a:pPr>
              <a:buAutoNum type="arabicPeriod"/>
            </a:pPr>
            <a:r>
              <a:rPr lang="en-US" sz="1600" dirty="0" smtClean="0"/>
              <a:t>Drag resulting blue button with your bookmarklet name into your top bookmarks/favorites bar.</a:t>
            </a:r>
            <a:endParaRPr lang="en-US" sz="1600" dirty="0"/>
          </a:p>
          <a:p>
            <a:pPr marL="0" indent="0">
              <a:buFontTx/>
              <a:buNone/>
            </a:pPr>
            <a:endParaRPr lang="en-US" sz="1600" dirty="0"/>
          </a:p>
        </p:txBody>
      </p:sp>
      <p:sp>
        <p:nvSpPr>
          <p:cNvPr id="5" name="Slide Number Placeholder 4"/>
          <p:cNvSpPr>
            <a:spLocks noGrp="1"/>
          </p:cNvSpPr>
          <p:nvPr>
            <p:ph type="sldNum" sz="quarter" idx="4"/>
          </p:nvPr>
        </p:nvSpPr>
        <p:spPr/>
        <p:txBody>
          <a:bodyPr/>
          <a:lstStyle/>
          <a:p>
            <a:fld id="{B76D5A60-14C5-4312-9CC4-61DE7CC59792}" type="slidenum">
              <a:rPr lang="en-US" smtClean="0"/>
              <a:pPr/>
              <a:t>10</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5312" y="971550"/>
            <a:ext cx="4648200" cy="5838825"/>
          </a:xfrm>
          <a:prstGeom prst="rect">
            <a:avLst/>
          </a:prstGeom>
        </p:spPr>
      </p:pic>
      <p:sp>
        <p:nvSpPr>
          <p:cNvPr id="9" name="Right Arrow 8"/>
          <p:cNvSpPr/>
          <p:nvPr/>
        </p:nvSpPr>
        <p:spPr>
          <a:xfrm rot="18146572">
            <a:off x="3332135" y="3255116"/>
            <a:ext cx="1603033" cy="381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20687674">
            <a:off x="3658668" y="4169666"/>
            <a:ext cx="2793453" cy="381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20769854">
            <a:off x="3317994" y="5011481"/>
            <a:ext cx="1172600" cy="381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21136738">
            <a:off x="3160922" y="6009848"/>
            <a:ext cx="4711266" cy="381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47797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p:cNvSpPr>
          <p:nvPr>
            <p:ph type="title"/>
          </p:nvPr>
        </p:nvSpPr>
        <p:spPr>
          <a:xfrm>
            <a:off x="381000" y="228600"/>
            <a:ext cx="8763000" cy="685800"/>
          </a:xfrm>
        </p:spPr>
        <p:txBody>
          <a:bodyPr/>
          <a:lstStyle/>
          <a:p>
            <a:pPr eaLnBrk="1" hangingPunct="1"/>
            <a:r>
              <a:rPr lang="en-US" sz="3200" dirty="0" smtClean="0"/>
              <a:t>Convert your favorite search into a bookmarklet</a:t>
            </a:r>
          </a:p>
        </p:txBody>
      </p:sp>
      <p:sp>
        <p:nvSpPr>
          <p:cNvPr id="12294" name="Rectangle 3"/>
          <p:cNvSpPr>
            <a:spLocks noGrp="1"/>
          </p:cNvSpPr>
          <p:nvPr>
            <p:ph idx="1"/>
          </p:nvPr>
        </p:nvSpPr>
        <p:spPr>
          <a:xfrm>
            <a:off x="457200" y="1219200"/>
            <a:ext cx="8382000" cy="4906963"/>
          </a:xfrm>
        </p:spPr>
        <p:txBody>
          <a:bodyPr/>
          <a:lstStyle/>
          <a:p>
            <a:pPr marL="0" indent="0" eaLnBrk="1" hangingPunct="1">
              <a:buNone/>
            </a:pPr>
            <a:r>
              <a:rPr lang="en-US" sz="2000" dirty="0" smtClean="0"/>
              <a:t>You know how to find CVs, but these are great to find people, too:</a:t>
            </a:r>
          </a:p>
          <a:p>
            <a:r>
              <a:rPr lang="en-US" sz="2000" dirty="0" smtClean="0"/>
              <a:t>bio, profile, about, us, our, team, staff, people, alumni, roster, list, directory, members, attendees, board, speakers, panel, agenda, officers, minutes</a:t>
            </a:r>
          </a:p>
          <a:p>
            <a:r>
              <a:rPr lang="en-US" sz="2000" dirty="0" smtClean="0"/>
              <a:t>Let’s say you wanted to find hospital staff. Similar to a refinement on a </a:t>
            </a:r>
            <a:r>
              <a:rPr lang="en-US" sz="2000" dirty="0" smtClean="0"/>
              <a:t>Google custom </a:t>
            </a:r>
            <a:r>
              <a:rPr lang="en-US" sz="2000" dirty="0" smtClean="0"/>
              <a:t>search engine, the bookmarklet can include all </a:t>
            </a:r>
            <a:r>
              <a:rPr lang="en-US" sz="2000" dirty="0"/>
              <a:t>this: (</a:t>
            </a:r>
            <a:r>
              <a:rPr lang="en-US" sz="2000" dirty="0" err="1"/>
              <a:t>intitle:alumni</a:t>
            </a:r>
            <a:r>
              <a:rPr lang="en-US" sz="2000" dirty="0"/>
              <a:t> OR </a:t>
            </a:r>
            <a:r>
              <a:rPr lang="en-US" sz="2000" dirty="0" err="1"/>
              <a:t>intitle:people</a:t>
            </a:r>
            <a:r>
              <a:rPr lang="en-US" sz="2000" dirty="0"/>
              <a:t> OR </a:t>
            </a:r>
            <a:r>
              <a:rPr lang="en-US" sz="2000" dirty="0" err="1"/>
              <a:t>intitle:staff</a:t>
            </a:r>
            <a:r>
              <a:rPr lang="en-US" sz="2000" dirty="0"/>
              <a:t> OR </a:t>
            </a:r>
            <a:r>
              <a:rPr lang="en-US" sz="2000" dirty="0" err="1"/>
              <a:t>intitle:about</a:t>
            </a:r>
            <a:r>
              <a:rPr lang="en-US" sz="2000" dirty="0"/>
              <a:t> OR </a:t>
            </a:r>
            <a:r>
              <a:rPr lang="en-US" sz="2000" dirty="0" err="1"/>
              <a:t>intitle:bio</a:t>
            </a:r>
            <a:r>
              <a:rPr lang="en-US" sz="2000" dirty="0"/>
              <a:t> OR </a:t>
            </a:r>
            <a:r>
              <a:rPr lang="en-US" sz="2000" dirty="0" err="1"/>
              <a:t>intitle:profile</a:t>
            </a:r>
            <a:r>
              <a:rPr lang="en-US" sz="2000" dirty="0"/>
              <a:t> OR </a:t>
            </a:r>
            <a:r>
              <a:rPr lang="en-US" sz="2000" dirty="0" err="1"/>
              <a:t>intitle:team</a:t>
            </a:r>
            <a:r>
              <a:rPr lang="en-US" sz="2000" dirty="0"/>
              <a:t> OR </a:t>
            </a:r>
            <a:r>
              <a:rPr lang="en-US" sz="2000" dirty="0" err="1"/>
              <a:t>intitle:our</a:t>
            </a:r>
            <a:r>
              <a:rPr lang="en-US" sz="2000" dirty="0"/>
              <a:t> OR </a:t>
            </a:r>
            <a:r>
              <a:rPr lang="en-US" sz="2000" dirty="0" err="1"/>
              <a:t>inurl:about</a:t>
            </a:r>
            <a:r>
              <a:rPr lang="en-US" sz="2000" dirty="0"/>
              <a:t> OR </a:t>
            </a:r>
            <a:r>
              <a:rPr lang="en-US" sz="2000" dirty="0" err="1"/>
              <a:t>inurl:bio</a:t>
            </a:r>
            <a:r>
              <a:rPr lang="en-US" sz="2000" dirty="0"/>
              <a:t> OR </a:t>
            </a:r>
            <a:r>
              <a:rPr lang="en-US" sz="2000" dirty="0" err="1"/>
              <a:t>inurl:profile</a:t>
            </a:r>
            <a:r>
              <a:rPr lang="en-US" sz="2000" dirty="0"/>
              <a:t> OR </a:t>
            </a:r>
            <a:r>
              <a:rPr lang="en-US" sz="2000" dirty="0" err="1"/>
              <a:t>inurl:our</a:t>
            </a:r>
            <a:r>
              <a:rPr lang="en-US" sz="2000" dirty="0"/>
              <a:t> OR </a:t>
            </a:r>
            <a:r>
              <a:rPr lang="en-US" sz="2000" dirty="0" err="1"/>
              <a:t>inurl:team</a:t>
            </a:r>
            <a:r>
              <a:rPr lang="en-US" sz="2000" dirty="0"/>
              <a:t> OR </a:t>
            </a:r>
            <a:r>
              <a:rPr lang="en-US" sz="2000" dirty="0" err="1"/>
              <a:t>inurl:alumni</a:t>
            </a:r>
            <a:r>
              <a:rPr lang="en-US" sz="2000" dirty="0"/>
              <a:t> OR </a:t>
            </a:r>
            <a:r>
              <a:rPr lang="en-US" sz="2000" dirty="0" err="1"/>
              <a:t>inurl:people</a:t>
            </a:r>
            <a:r>
              <a:rPr lang="en-US" sz="2000" dirty="0"/>
              <a:t> OR </a:t>
            </a:r>
            <a:r>
              <a:rPr lang="en-US" sz="2000" dirty="0" err="1"/>
              <a:t>inurl:staff</a:t>
            </a:r>
            <a:r>
              <a:rPr lang="en-US" sz="2000" dirty="0"/>
              <a:t>) -</a:t>
            </a:r>
            <a:r>
              <a:rPr lang="en-US" sz="2000" dirty="0" err="1"/>
              <a:t>site:linkedin.com</a:t>
            </a:r>
            <a:r>
              <a:rPr lang="en-US" sz="2000" dirty="0"/>
              <a:t> -</a:t>
            </a:r>
            <a:r>
              <a:rPr lang="en-US" sz="2000" dirty="0" err="1"/>
              <a:t>intitle:vacancies</a:t>
            </a:r>
            <a:r>
              <a:rPr lang="en-US" sz="2000" dirty="0"/>
              <a:t> -</a:t>
            </a:r>
            <a:r>
              <a:rPr lang="en-US" sz="2000" dirty="0" err="1" smtClean="0"/>
              <a:t>intitle:jobs</a:t>
            </a:r>
            <a:endParaRPr lang="en-US" sz="2000" dirty="0" smtClean="0"/>
          </a:p>
          <a:p>
            <a:r>
              <a:rPr lang="en-US" sz="2000" dirty="0" smtClean="0"/>
              <a:t>Then it prompts </a:t>
            </a:r>
            <a:r>
              <a:rPr lang="en-US" sz="2000" dirty="0" smtClean="0"/>
              <a:t>you for a location and/or job </a:t>
            </a:r>
            <a:r>
              <a:rPr lang="en-US" sz="2000" dirty="0" smtClean="0"/>
              <a:t>title</a:t>
            </a:r>
            <a:r>
              <a:rPr lang="en-US" sz="2000" dirty="0"/>
              <a:t> </a:t>
            </a:r>
            <a:r>
              <a:rPr lang="en-US" sz="2000" dirty="0" smtClean="0"/>
              <a:t>like ("</a:t>
            </a:r>
            <a:r>
              <a:rPr lang="en-US" sz="2000" dirty="0"/>
              <a:t>county cork" OR "county </a:t>
            </a:r>
            <a:r>
              <a:rPr lang="en-US" sz="2000" dirty="0" err="1"/>
              <a:t>galway</a:t>
            </a:r>
            <a:r>
              <a:rPr lang="en-US" sz="2000" dirty="0"/>
              <a:t>") neurologist </a:t>
            </a:r>
            <a:r>
              <a:rPr lang="en-US" sz="2000" dirty="0" smtClean="0"/>
              <a:t>oncologist</a:t>
            </a:r>
            <a:endParaRPr lang="en-US" sz="2000" dirty="0" smtClean="0"/>
          </a:p>
        </p:txBody>
      </p:sp>
      <p:sp>
        <p:nvSpPr>
          <p:cNvPr id="6" name="Slide Number Placeholder 5"/>
          <p:cNvSpPr>
            <a:spLocks noGrp="1"/>
          </p:cNvSpPr>
          <p:nvPr>
            <p:ph type="sldNum" sz="quarter" idx="4"/>
          </p:nvPr>
        </p:nvSpPr>
        <p:spPr>
          <a:prstGeom prst="rect">
            <a:avLst/>
          </a:prstGeom>
        </p:spPr>
        <p:txBody>
          <a:bodyPr/>
          <a:lstStyle/>
          <a:p>
            <a:pPr>
              <a:defRPr/>
            </a:pPr>
            <a:fld id="{37F459FB-2A25-43F8-95BC-27C1211B9C2F}" type="slidenum">
              <a:rPr lang="en-US"/>
              <a:pPr>
                <a:defRPr/>
              </a:pPr>
              <a:t>11</a:t>
            </a:fld>
            <a:endParaRPr lang="en-US"/>
          </a:p>
        </p:txBody>
      </p:sp>
    </p:spTree>
    <p:custDataLst>
      <p:tags r:id="rId1"/>
    </p:custDataLst>
    <p:extLst>
      <p:ext uri="{BB962C8B-B14F-4D97-AF65-F5344CB8AC3E}">
        <p14:creationId xmlns:p14="http://schemas.microsoft.com/office/powerpoint/2010/main" val="21036685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p:cNvSpPr>
          <p:nvPr>
            <p:ph type="title"/>
          </p:nvPr>
        </p:nvSpPr>
        <p:spPr>
          <a:xfrm>
            <a:off x="381000" y="228600"/>
            <a:ext cx="8763000" cy="685800"/>
          </a:xfrm>
        </p:spPr>
        <p:txBody>
          <a:bodyPr/>
          <a:lstStyle/>
          <a:p>
            <a:pPr eaLnBrk="1" hangingPunct="1"/>
            <a:r>
              <a:rPr lang="en-US" sz="3200" dirty="0" smtClean="0"/>
              <a:t>Convert your favorite search into a bookmarklet</a:t>
            </a:r>
          </a:p>
        </p:txBody>
      </p:sp>
      <p:sp>
        <p:nvSpPr>
          <p:cNvPr id="12294" name="Rectangle 3"/>
          <p:cNvSpPr>
            <a:spLocks noGrp="1"/>
          </p:cNvSpPr>
          <p:nvPr>
            <p:ph idx="1"/>
          </p:nvPr>
        </p:nvSpPr>
        <p:spPr>
          <a:xfrm>
            <a:off x="457200" y="990600"/>
            <a:ext cx="8382000" cy="4906963"/>
          </a:xfrm>
        </p:spPr>
        <p:txBody>
          <a:bodyPr/>
          <a:lstStyle/>
          <a:p>
            <a:pPr marL="0" indent="0">
              <a:buNone/>
            </a:pPr>
            <a:r>
              <a:rPr lang="en-US" sz="2000" dirty="0" smtClean="0"/>
              <a:t>Here’s the relevant part copied from the Google search result URL: </a:t>
            </a:r>
            <a:r>
              <a:rPr lang="en-US" sz="2000" dirty="0"/>
              <a:t>https://</a:t>
            </a:r>
            <a:r>
              <a:rPr lang="en-US" sz="2000" dirty="0" smtClean="0"/>
              <a:t>www.google.com/search?newwindow=1&amp;num=100&amp;filter=0&amp;q=%28intitle%3Aalumni+OR+intitle%3Apeople+OR+intitle%3Astaff+OR+intitle%3Aabout+OR+intitle%3Abio+OR+intitle%3Aprofile+OR+intitle%3Ateam+OR+intitle%3Aour+OR+inurl%3Aabout+OR+inurl%3Abio+OR+inurl%3Aprofile+OR+inurl%3Aour+OR+inurl%3Ateam+OR+inurl%3Aalumni+OR+inurl%3Apeople+OR+inurl%3Astaff%29</a:t>
            </a:r>
            <a:r>
              <a:rPr lang="en-US" sz="2000" dirty="0"/>
              <a:t>+-site%3Alinkedin.com+-intitle%3Avacancies+-</a:t>
            </a:r>
            <a:r>
              <a:rPr lang="en-US" sz="2000" dirty="0" smtClean="0"/>
              <a:t>intitle%3Ajobs</a:t>
            </a:r>
          </a:p>
          <a:p>
            <a:pPr marL="0" indent="0">
              <a:buNone/>
            </a:pPr>
            <a:endParaRPr lang="en-US" sz="2000" dirty="0"/>
          </a:p>
          <a:p>
            <a:pPr marL="0" indent="0">
              <a:buNone/>
            </a:pPr>
            <a:r>
              <a:rPr lang="en-US" sz="2000" dirty="0"/>
              <a:t>https://www.google.com/search?newwindow=1&amp;num=100&amp;filter=0&amp;q=% </a:t>
            </a:r>
            <a:r>
              <a:rPr lang="en-US" sz="2000" dirty="0" smtClean="0">
                <a:solidFill>
                  <a:schemeClr val="tx2"/>
                </a:solidFill>
              </a:rPr>
              <a:t>this is where we will insert your extra keywords </a:t>
            </a:r>
            <a:r>
              <a:rPr lang="en-US" sz="2000" dirty="0" smtClean="0"/>
              <a:t>%28intitle%3Aalumni+OR+intitle%3Apeople+OR+intitle%3Astaff+OR+intitle%3Aabout+OR+intitle%3Abio+OR+intitle%3Aprofile+OR+intitle%3Ateam+OR+intitle%3Aour+OR+inurl%3Aabout+OR+inurl%3Abio+OR+inurl%3Aprofile+OR+inurl%3Aour+OR+inurl%3Ateam+OR+inurl%3Aalumni+OR+inurl%3Apeople+OR+inurl%3Astaff%29</a:t>
            </a:r>
            <a:r>
              <a:rPr lang="en-US" sz="2000" dirty="0"/>
              <a:t>+-site%3Alinkedin.com+-intitle%3Avacancies+-intitle%3Ajobs</a:t>
            </a:r>
          </a:p>
          <a:p>
            <a:pPr marL="0" indent="0">
              <a:buNone/>
            </a:pPr>
            <a:endParaRPr lang="en-US" sz="2000" dirty="0" smtClean="0"/>
          </a:p>
        </p:txBody>
      </p:sp>
      <p:sp>
        <p:nvSpPr>
          <p:cNvPr id="6" name="Slide Number Placeholder 5"/>
          <p:cNvSpPr>
            <a:spLocks noGrp="1"/>
          </p:cNvSpPr>
          <p:nvPr>
            <p:ph type="sldNum" sz="quarter" idx="4"/>
          </p:nvPr>
        </p:nvSpPr>
        <p:spPr>
          <a:prstGeom prst="rect">
            <a:avLst/>
          </a:prstGeom>
        </p:spPr>
        <p:txBody>
          <a:bodyPr/>
          <a:lstStyle/>
          <a:p>
            <a:pPr>
              <a:defRPr/>
            </a:pPr>
            <a:fld id="{37F459FB-2A25-43F8-95BC-27C1211B9C2F}" type="slidenum">
              <a:rPr lang="en-US"/>
              <a:pPr>
                <a:defRPr/>
              </a:pPr>
              <a:t>12</a:t>
            </a:fld>
            <a:endParaRPr lang="en-US"/>
          </a:p>
        </p:txBody>
      </p:sp>
    </p:spTree>
    <p:custDataLst>
      <p:tags r:id="rId1"/>
    </p:custDataLst>
    <p:extLst>
      <p:ext uri="{BB962C8B-B14F-4D97-AF65-F5344CB8AC3E}">
        <p14:creationId xmlns:p14="http://schemas.microsoft.com/office/powerpoint/2010/main" val="30897511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r>
              <a:rPr lang="en-US" dirty="0" smtClean="0"/>
              <a:t>Convert your favorite search (cont.)</a:t>
            </a:r>
            <a:endParaRPr lang="en-US" sz="2800" dirty="0"/>
          </a:p>
        </p:txBody>
      </p:sp>
      <p:sp>
        <p:nvSpPr>
          <p:cNvPr id="5" name="Slide Number Placeholder 4"/>
          <p:cNvSpPr>
            <a:spLocks noGrp="1"/>
          </p:cNvSpPr>
          <p:nvPr>
            <p:ph type="sldNum" sz="quarter" idx="4"/>
          </p:nvPr>
        </p:nvSpPr>
        <p:spPr/>
        <p:txBody>
          <a:bodyPr/>
          <a:lstStyle/>
          <a:p>
            <a:fld id="{B76D5A60-14C5-4312-9CC4-61DE7CC59792}" type="slidenum">
              <a:rPr lang="en-US" smtClean="0"/>
              <a:pPr/>
              <a:t>13</a:t>
            </a:fld>
            <a:endParaRPr lang="en-US" dirty="0"/>
          </a:p>
        </p:txBody>
      </p:sp>
      <p:sp>
        <p:nvSpPr>
          <p:cNvPr id="7" name="Content Placeholder 6"/>
          <p:cNvSpPr>
            <a:spLocks noGrp="1"/>
          </p:cNvSpPr>
          <p:nvPr>
            <p:ph idx="1"/>
          </p:nvPr>
        </p:nvSpPr>
        <p:spPr>
          <a:xfrm>
            <a:off x="381000" y="914400"/>
            <a:ext cx="3962400" cy="5105400"/>
          </a:xfrm>
        </p:spPr>
        <p:txBody>
          <a:bodyPr/>
          <a:lstStyle/>
          <a:p>
            <a:pPr marL="0" indent="0">
              <a:buNone/>
            </a:pPr>
            <a:r>
              <a:rPr lang="en-US" sz="1800" dirty="0" smtClean="0"/>
              <a:t>1. </a:t>
            </a:r>
            <a:r>
              <a:rPr lang="en-US" sz="1800" dirty="0"/>
              <a:t>C</a:t>
            </a:r>
            <a:r>
              <a:rPr lang="en-US" sz="1800" dirty="0" smtClean="0"/>
              <a:t>heck if any text is already highlighted (assumes you want to use that; more about </a:t>
            </a:r>
            <a:r>
              <a:rPr lang="en-US" sz="1800" dirty="0" err="1" smtClean="0">
                <a:hlinkClick r:id="rId2"/>
              </a:rPr>
              <a:t>getSelection</a:t>
            </a:r>
            <a:r>
              <a:rPr lang="en-US" sz="1800" dirty="0" smtClean="0">
                <a:hlinkClick r:id="rId2"/>
              </a:rPr>
              <a:t> syntax</a:t>
            </a:r>
            <a:r>
              <a:rPr lang="en-US" sz="1800" dirty="0" smtClean="0"/>
              <a:t>), and convert it to a text string</a:t>
            </a:r>
            <a:r>
              <a:rPr lang="en-US" sz="1800" dirty="0"/>
              <a:t>:</a:t>
            </a:r>
            <a:endParaRPr lang="en-US" sz="1800" b="1" i="1" dirty="0"/>
          </a:p>
          <a:p>
            <a:pPr marL="0" indent="0">
              <a:buNone/>
            </a:pPr>
            <a:r>
              <a:rPr lang="en-US" sz="1600" dirty="0" err="1" smtClean="0">
                <a:solidFill>
                  <a:schemeClr val="tx2"/>
                </a:solidFill>
              </a:rPr>
              <a:t>var</a:t>
            </a:r>
            <a:r>
              <a:rPr lang="en-US" sz="1600" dirty="0" smtClean="0">
                <a:solidFill>
                  <a:schemeClr val="tx2"/>
                </a:solidFill>
              </a:rPr>
              <a:t> s;</a:t>
            </a:r>
          </a:p>
          <a:p>
            <a:pPr marL="0" indent="0">
              <a:buNone/>
            </a:pPr>
            <a:r>
              <a:rPr lang="en-US" sz="1600" dirty="0" smtClean="0">
                <a:solidFill>
                  <a:schemeClr val="tx2"/>
                </a:solidFill>
              </a:rPr>
              <a:t>if (</a:t>
            </a:r>
            <a:r>
              <a:rPr lang="en-US" sz="1600" dirty="0" err="1" smtClean="0">
                <a:solidFill>
                  <a:schemeClr val="tx2"/>
                </a:solidFill>
              </a:rPr>
              <a:t>window.getSelection</a:t>
            </a:r>
            <a:r>
              <a:rPr lang="en-US" sz="1600" dirty="0" smtClean="0">
                <a:solidFill>
                  <a:schemeClr val="tx2"/>
                </a:solidFill>
              </a:rPr>
              <a:t>) {</a:t>
            </a:r>
          </a:p>
          <a:p>
            <a:pPr marL="0" indent="0">
              <a:buNone/>
            </a:pPr>
            <a:r>
              <a:rPr lang="en-US" sz="1600" dirty="0" smtClean="0">
                <a:solidFill>
                  <a:schemeClr val="tx2"/>
                </a:solidFill>
              </a:rPr>
              <a:t>    s = </a:t>
            </a:r>
            <a:r>
              <a:rPr lang="en-US" sz="1600" dirty="0" err="1" smtClean="0">
                <a:solidFill>
                  <a:schemeClr val="tx2"/>
                </a:solidFill>
              </a:rPr>
              <a:t>window.getSelection</a:t>
            </a:r>
            <a:r>
              <a:rPr lang="en-US" sz="1600" dirty="0" smtClean="0">
                <a:solidFill>
                  <a:schemeClr val="tx2"/>
                </a:solidFill>
              </a:rPr>
              <a:t>().</a:t>
            </a:r>
            <a:r>
              <a:rPr lang="en-US" sz="1600" dirty="0" err="1" smtClean="0">
                <a:solidFill>
                  <a:schemeClr val="tx2"/>
                </a:solidFill>
              </a:rPr>
              <a:t>toString</a:t>
            </a:r>
            <a:r>
              <a:rPr lang="en-US" sz="1600" dirty="0" smtClean="0">
                <a:solidFill>
                  <a:schemeClr val="tx2"/>
                </a:solidFill>
              </a:rPr>
              <a:t>();</a:t>
            </a:r>
          </a:p>
          <a:p>
            <a:pPr marL="0" indent="0">
              <a:buNone/>
            </a:pPr>
            <a:r>
              <a:rPr lang="en-US" sz="1600" dirty="0" smtClean="0">
                <a:solidFill>
                  <a:schemeClr val="tx2"/>
                </a:solidFill>
              </a:rPr>
              <a:t>} else {</a:t>
            </a:r>
          </a:p>
          <a:p>
            <a:pPr marL="0" indent="0">
              <a:buNone/>
            </a:pPr>
            <a:r>
              <a:rPr lang="en-US" sz="1600" dirty="0" smtClean="0">
                <a:solidFill>
                  <a:schemeClr val="tx2"/>
                </a:solidFill>
              </a:rPr>
              <a:t>    s = </a:t>
            </a:r>
            <a:r>
              <a:rPr lang="en-US" sz="1600" dirty="0" err="1" smtClean="0">
                <a:solidFill>
                  <a:schemeClr val="tx2"/>
                </a:solidFill>
              </a:rPr>
              <a:t>document.selection.createRange</a:t>
            </a:r>
            <a:r>
              <a:rPr lang="en-US" sz="1600" dirty="0" smtClean="0">
                <a:solidFill>
                  <a:schemeClr val="tx2"/>
                </a:solidFill>
              </a:rPr>
              <a:t>().text;</a:t>
            </a:r>
          </a:p>
          <a:p>
            <a:pPr marL="0" indent="0">
              <a:buNone/>
            </a:pPr>
            <a:r>
              <a:rPr lang="en" sz="1600" dirty="0" smtClean="0">
                <a:solidFill>
                  <a:schemeClr val="tx2"/>
                </a:solidFill>
              </a:rPr>
              <a:t>}</a:t>
            </a:r>
          </a:p>
          <a:p>
            <a:pPr marL="0" indent="0">
              <a:buNone/>
            </a:pPr>
            <a:endParaRPr lang="en" sz="1800" dirty="0"/>
          </a:p>
          <a:p>
            <a:pPr marL="0" indent="0">
              <a:buNone/>
            </a:pPr>
            <a:r>
              <a:rPr lang="en" sz="1800" dirty="0" smtClean="0"/>
              <a:t>2. </a:t>
            </a:r>
            <a:r>
              <a:rPr lang="en" sz="1800" dirty="0" smtClean="0"/>
              <a:t>C</a:t>
            </a:r>
            <a:r>
              <a:rPr lang="en" sz="1800" dirty="0" smtClean="0"/>
              <a:t>reate a popup prompt to let you enter any additional keywords:</a:t>
            </a:r>
          </a:p>
          <a:p>
            <a:pPr marL="0" indent="0">
              <a:buNone/>
            </a:pPr>
            <a:r>
              <a:rPr lang="en-US" sz="1800" dirty="0" err="1" smtClean="0">
                <a:solidFill>
                  <a:schemeClr val="tx2"/>
                </a:solidFill>
              </a:rPr>
              <a:t>var</a:t>
            </a:r>
            <a:r>
              <a:rPr lang="en-US" sz="1800" dirty="0" smtClean="0">
                <a:solidFill>
                  <a:schemeClr val="tx2"/>
                </a:solidFill>
              </a:rPr>
              <a:t> </a:t>
            </a:r>
            <a:r>
              <a:rPr lang="en-US" sz="1800" dirty="0">
                <a:solidFill>
                  <a:schemeClr val="tx2"/>
                </a:solidFill>
              </a:rPr>
              <a:t>t = prompt('Enter </a:t>
            </a:r>
            <a:r>
              <a:rPr lang="en-US" sz="1800" dirty="0" smtClean="0">
                <a:solidFill>
                  <a:schemeClr val="tx2"/>
                </a:solidFill>
              </a:rPr>
              <a:t>additional keywords for location, job title, etc.', </a:t>
            </a:r>
            <a:r>
              <a:rPr lang="en-US" sz="1800" dirty="0">
                <a:solidFill>
                  <a:schemeClr val="tx2"/>
                </a:solidFill>
              </a:rPr>
              <a:t>s</a:t>
            </a:r>
            <a:r>
              <a:rPr lang="en-US" sz="1800" dirty="0" smtClean="0">
                <a:solidFill>
                  <a:schemeClr val="tx2"/>
                </a:solidFill>
              </a:rPr>
              <a:t>);</a:t>
            </a:r>
            <a:endParaRPr lang="en-US" sz="1800" dirty="0">
              <a:solidFill>
                <a:schemeClr val="tx2"/>
              </a:solidFill>
            </a:endParaRPr>
          </a:p>
        </p:txBody>
      </p:sp>
      <p:sp>
        <p:nvSpPr>
          <p:cNvPr id="9" name="Content Placeholder 6"/>
          <p:cNvSpPr txBox="1">
            <a:spLocks/>
          </p:cNvSpPr>
          <p:nvPr/>
        </p:nvSpPr>
        <p:spPr bwMode="auto">
          <a:xfrm>
            <a:off x="4648200" y="914400"/>
            <a:ext cx="42672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800" kern="0" dirty="0" smtClean="0"/>
              <a:t>3. If something was input, trim spaces, then insert it in location and go to URL:</a:t>
            </a:r>
          </a:p>
          <a:p>
            <a:pPr marL="0" indent="0">
              <a:buFontTx/>
              <a:buNone/>
            </a:pPr>
            <a:r>
              <a:rPr lang="en-US" sz="1800" kern="0" dirty="0" smtClean="0">
                <a:solidFill>
                  <a:schemeClr val="tx2"/>
                </a:solidFill>
              </a:rPr>
              <a:t>if (t) {</a:t>
            </a:r>
          </a:p>
          <a:p>
            <a:pPr marL="0" indent="0">
              <a:buFontTx/>
              <a:buNone/>
            </a:pPr>
            <a:r>
              <a:rPr lang="en-US" sz="1800" kern="0" dirty="0" smtClean="0">
                <a:solidFill>
                  <a:schemeClr val="tx2"/>
                </a:solidFill>
              </a:rPr>
              <a:t>    t = </a:t>
            </a:r>
            <a:r>
              <a:rPr lang="en-US" sz="1800" kern="0" dirty="0" err="1" smtClean="0">
                <a:solidFill>
                  <a:schemeClr val="tx2"/>
                </a:solidFill>
              </a:rPr>
              <a:t>t.trim</a:t>
            </a:r>
            <a:r>
              <a:rPr lang="en-US" sz="1800" kern="0" dirty="0" smtClean="0">
                <a:solidFill>
                  <a:schemeClr val="tx2"/>
                </a:solidFill>
              </a:rPr>
              <a:t>();</a:t>
            </a:r>
          </a:p>
          <a:p>
            <a:pPr marL="0" indent="0">
              <a:buNone/>
            </a:pPr>
            <a:r>
              <a:rPr lang="en-US" sz="1800" kern="0" dirty="0" smtClean="0">
                <a:solidFill>
                  <a:schemeClr val="tx2"/>
                </a:solidFill>
              </a:rPr>
              <a:t>    location = 'https://www.google.com/search?newwindow=1&amp;num=100&amp;filter=0&amp;q=' + t + '+</a:t>
            </a:r>
            <a:r>
              <a:rPr lang="en-US" sz="1800" dirty="0">
                <a:solidFill>
                  <a:schemeClr val="tx2"/>
                </a:solidFill>
              </a:rPr>
              <a:t>%28intitle%3Aalumni+OR+intitle%3Apeople+OR+intitle%3Astaff+OR+intitle%3Aabout+OR+intitle%3Abio+OR+intitle%3Aprofile+OR+intitle%3Ateam+OR+intitle%3Aour+OR+inurl%3Aabout+OR+inurl%3Abio+OR+inurl%3Aprofile+OR+inurl%3Aour+OR+inurl%3Ateam+OR+inurl%3Aalumni+OR+inurl%3Apeople+OR+inurl%3Astaff%29+-site%3Alinkedin.com+-intitle%3Avacancies+-</a:t>
            </a:r>
            <a:r>
              <a:rPr lang="en-US" sz="1800" dirty="0" smtClean="0">
                <a:solidFill>
                  <a:schemeClr val="tx2"/>
                </a:solidFill>
              </a:rPr>
              <a:t>intitle%3Ajobs</a:t>
            </a:r>
            <a:r>
              <a:rPr lang="en" sz="1800" kern="0" dirty="0" smtClean="0">
                <a:solidFill>
                  <a:schemeClr val="tx2"/>
                </a:solidFill>
              </a:rPr>
              <a:t>'</a:t>
            </a:r>
          </a:p>
          <a:p>
            <a:pPr marL="0" indent="0">
              <a:buNone/>
            </a:pPr>
            <a:r>
              <a:rPr lang="en" sz="1800" kern="0" dirty="0">
                <a:solidFill>
                  <a:schemeClr val="tx2"/>
                </a:solidFill>
              </a:rPr>
              <a:t>}</a:t>
            </a:r>
            <a:endParaRPr lang="en-US" sz="1800" dirty="0">
              <a:solidFill>
                <a:schemeClr val="tx2"/>
              </a:solidFill>
            </a:endParaRPr>
          </a:p>
        </p:txBody>
      </p:sp>
    </p:spTree>
    <p:extLst>
      <p:ext uri="{BB962C8B-B14F-4D97-AF65-F5344CB8AC3E}">
        <p14:creationId xmlns:p14="http://schemas.microsoft.com/office/powerpoint/2010/main" val="11065502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r>
              <a:rPr lang="en-US" dirty="0" smtClean="0"/>
              <a:t>Convert your favorite search (cont.)</a:t>
            </a:r>
            <a:endParaRPr lang="en-US" sz="2800" dirty="0"/>
          </a:p>
        </p:txBody>
      </p:sp>
      <p:sp>
        <p:nvSpPr>
          <p:cNvPr id="5" name="Slide Number Placeholder 4"/>
          <p:cNvSpPr>
            <a:spLocks noGrp="1"/>
          </p:cNvSpPr>
          <p:nvPr>
            <p:ph type="sldNum" sz="quarter" idx="4"/>
          </p:nvPr>
        </p:nvSpPr>
        <p:spPr/>
        <p:txBody>
          <a:bodyPr/>
          <a:lstStyle/>
          <a:p>
            <a:fld id="{B76D5A60-14C5-4312-9CC4-61DE7CC59792}" type="slidenum">
              <a:rPr lang="en-US" smtClean="0"/>
              <a:pPr/>
              <a:t>14</a:t>
            </a:fld>
            <a:endParaRPr lang="en-US" dirty="0"/>
          </a:p>
        </p:txBody>
      </p:sp>
      <p:sp>
        <p:nvSpPr>
          <p:cNvPr id="7" name="Content Placeholder 6"/>
          <p:cNvSpPr>
            <a:spLocks noGrp="1"/>
          </p:cNvSpPr>
          <p:nvPr>
            <p:ph idx="1"/>
          </p:nvPr>
        </p:nvSpPr>
        <p:spPr>
          <a:xfrm>
            <a:off x="381000" y="914400"/>
            <a:ext cx="5638800" cy="5105400"/>
          </a:xfrm>
        </p:spPr>
        <p:txBody>
          <a:bodyPr/>
          <a:lstStyle/>
          <a:p>
            <a:pPr marL="0" indent="0">
              <a:buNone/>
            </a:pPr>
            <a:r>
              <a:rPr lang="en-US" sz="1800" dirty="0" smtClean="0"/>
              <a:t>The whole thing to copy:</a:t>
            </a:r>
            <a:endParaRPr lang="en-US" sz="1800" dirty="0"/>
          </a:p>
          <a:p>
            <a:pPr marL="0" indent="0">
              <a:buNone/>
            </a:pPr>
            <a:r>
              <a:rPr lang="en-US" sz="1800" dirty="0" err="1">
                <a:solidFill>
                  <a:schemeClr val="tx2"/>
                </a:solidFill>
              </a:rPr>
              <a:t>var</a:t>
            </a:r>
            <a:r>
              <a:rPr lang="en-US" sz="1800" dirty="0">
                <a:solidFill>
                  <a:schemeClr val="tx2"/>
                </a:solidFill>
              </a:rPr>
              <a:t> </a:t>
            </a:r>
            <a:r>
              <a:rPr lang="en-US" sz="1800" dirty="0" smtClean="0">
                <a:solidFill>
                  <a:schemeClr val="tx2"/>
                </a:solidFill>
              </a:rPr>
              <a:t>s; if </a:t>
            </a:r>
            <a:r>
              <a:rPr lang="en-US" sz="1800" dirty="0">
                <a:solidFill>
                  <a:schemeClr val="tx2"/>
                </a:solidFill>
              </a:rPr>
              <a:t>(</a:t>
            </a:r>
            <a:r>
              <a:rPr lang="en-US" sz="1800" dirty="0" err="1">
                <a:solidFill>
                  <a:schemeClr val="tx2"/>
                </a:solidFill>
              </a:rPr>
              <a:t>window.getSelection</a:t>
            </a:r>
            <a:r>
              <a:rPr lang="en-US" sz="1800" dirty="0">
                <a:solidFill>
                  <a:schemeClr val="tx2"/>
                </a:solidFill>
              </a:rPr>
              <a:t>) {</a:t>
            </a:r>
          </a:p>
          <a:p>
            <a:pPr marL="0" indent="0">
              <a:buNone/>
            </a:pPr>
            <a:r>
              <a:rPr lang="en-US" sz="1800" dirty="0">
                <a:solidFill>
                  <a:schemeClr val="tx2"/>
                </a:solidFill>
              </a:rPr>
              <a:t>    s = </a:t>
            </a:r>
            <a:r>
              <a:rPr lang="en-US" sz="1800" dirty="0" err="1">
                <a:solidFill>
                  <a:schemeClr val="tx2"/>
                </a:solidFill>
              </a:rPr>
              <a:t>window.getSelection</a:t>
            </a:r>
            <a:r>
              <a:rPr lang="en-US" sz="1800" dirty="0">
                <a:solidFill>
                  <a:schemeClr val="tx2"/>
                </a:solidFill>
              </a:rPr>
              <a:t>().</a:t>
            </a:r>
            <a:r>
              <a:rPr lang="en-US" sz="1800" dirty="0" err="1">
                <a:solidFill>
                  <a:schemeClr val="tx2"/>
                </a:solidFill>
              </a:rPr>
              <a:t>toString</a:t>
            </a:r>
            <a:r>
              <a:rPr lang="en-US" sz="1800" dirty="0" smtClean="0">
                <a:solidFill>
                  <a:schemeClr val="tx2"/>
                </a:solidFill>
              </a:rPr>
              <a:t>(); } </a:t>
            </a:r>
            <a:r>
              <a:rPr lang="en-US" sz="1800" dirty="0">
                <a:solidFill>
                  <a:schemeClr val="tx2"/>
                </a:solidFill>
              </a:rPr>
              <a:t>else {</a:t>
            </a:r>
          </a:p>
          <a:p>
            <a:pPr marL="0" indent="0">
              <a:buNone/>
            </a:pPr>
            <a:r>
              <a:rPr lang="en-US" sz="1800" dirty="0" smtClean="0">
                <a:solidFill>
                  <a:schemeClr val="tx2"/>
                </a:solidFill>
              </a:rPr>
              <a:t> </a:t>
            </a:r>
            <a:r>
              <a:rPr lang="en-US" sz="1800" dirty="0">
                <a:solidFill>
                  <a:schemeClr val="tx2"/>
                </a:solidFill>
              </a:rPr>
              <a:t>s = </a:t>
            </a:r>
            <a:r>
              <a:rPr lang="en-US" sz="1800" dirty="0" err="1">
                <a:solidFill>
                  <a:schemeClr val="tx2"/>
                </a:solidFill>
              </a:rPr>
              <a:t>document.selection.createRange</a:t>
            </a:r>
            <a:r>
              <a:rPr lang="en-US" sz="1800" dirty="0">
                <a:solidFill>
                  <a:schemeClr val="tx2"/>
                </a:solidFill>
              </a:rPr>
              <a:t>().text</a:t>
            </a:r>
            <a:r>
              <a:rPr lang="en-US" sz="1800" dirty="0" smtClean="0">
                <a:solidFill>
                  <a:schemeClr val="tx2"/>
                </a:solidFill>
              </a:rPr>
              <a:t>;</a:t>
            </a:r>
            <a:r>
              <a:rPr lang="en" sz="1800" dirty="0" smtClean="0">
                <a:solidFill>
                  <a:schemeClr val="tx2"/>
                </a:solidFill>
              </a:rPr>
              <a:t>}</a:t>
            </a:r>
            <a:endParaRPr lang="en" sz="1800" dirty="0">
              <a:solidFill>
                <a:schemeClr val="tx2"/>
              </a:solidFill>
            </a:endParaRPr>
          </a:p>
          <a:p>
            <a:pPr marL="0" indent="0">
              <a:buNone/>
            </a:pPr>
            <a:r>
              <a:rPr lang="en-US" sz="1800" dirty="0" err="1" smtClean="0">
                <a:solidFill>
                  <a:schemeClr val="tx2"/>
                </a:solidFill>
              </a:rPr>
              <a:t>var</a:t>
            </a:r>
            <a:r>
              <a:rPr lang="en-US" sz="1800" dirty="0" smtClean="0">
                <a:solidFill>
                  <a:schemeClr val="tx2"/>
                </a:solidFill>
              </a:rPr>
              <a:t> </a:t>
            </a:r>
            <a:r>
              <a:rPr lang="en-US" sz="1800" dirty="0">
                <a:solidFill>
                  <a:schemeClr val="tx2"/>
                </a:solidFill>
              </a:rPr>
              <a:t>t = prompt('Enter additional keywords for location, job title, etc.', s</a:t>
            </a:r>
            <a:r>
              <a:rPr lang="en-US" sz="1800" dirty="0" smtClean="0">
                <a:solidFill>
                  <a:schemeClr val="tx2"/>
                </a:solidFill>
              </a:rPr>
              <a:t>);</a:t>
            </a:r>
          </a:p>
          <a:p>
            <a:pPr marL="0" indent="0">
              <a:buFontTx/>
              <a:buNone/>
            </a:pPr>
            <a:r>
              <a:rPr lang="en-US" sz="1800" dirty="0">
                <a:solidFill>
                  <a:schemeClr val="tx2"/>
                </a:solidFill>
              </a:rPr>
              <a:t>if (t) </a:t>
            </a:r>
            <a:r>
              <a:rPr lang="en-US" sz="1800" dirty="0" smtClean="0">
                <a:solidFill>
                  <a:schemeClr val="tx2"/>
                </a:solidFill>
              </a:rPr>
              <a:t>{ t </a:t>
            </a:r>
            <a:r>
              <a:rPr lang="en-US" sz="1800" dirty="0">
                <a:solidFill>
                  <a:schemeClr val="tx2"/>
                </a:solidFill>
              </a:rPr>
              <a:t>= </a:t>
            </a:r>
            <a:r>
              <a:rPr lang="en-US" sz="1800" dirty="0" err="1">
                <a:solidFill>
                  <a:schemeClr val="tx2"/>
                </a:solidFill>
              </a:rPr>
              <a:t>t.trim</a:t>
            </a:r>
            <a:r>
              <a:rPr lang="en-US" sz="1800" dirty="0">
                <a:solidFill>
                  <a:schemeClr val="tx2"/>
                </a:solidFill>
              </a:rPr>
              <a:t>();</a:t>
            </a:r>
          </a:p>
          <a:p>
            <a:pPr marL="0" indent="0">
              <a:buNone/>
            </a:pPr>
            <a:r>
              <a:rPr lang="en-US" sz="1800" dirty="0">
                <a:solidFill>
                  <a:schemeClr val="tx2"/>
                </a:solidFill>
              </a:rPr>
              <a:t>    location = 'https://www.google.com/search?newwindow=1&amp;num=100&amp;filter=0&amp;q=' + t + '+%28intitle%3Aalumni+OR+intitle%3Apeople+OR+intitle%3Astaff+OR+intitle%3Aabout+OR+intitle%3Abio+OR+intitle%3Aprofile+OR+intitle%3Ateam+OR+intitle%3Aour+OR+inurl%3Aabout+OR+inurl%3Abio+OR+inurl%3Aprofile+OR+inurl%3Aour+OR+inurl%3Ateam+OR+inurl%3Aalumni+OR+inurl%3Apeople+OR+inurl%3Astaff%29+-site%3Alinkedin.com+-intitle%3Avacancies+-intitle%3Ajobs</a:t>
            </a:r>
            <a:r>
              <a:rPr lang="en" sz="1800" dirty="0">
                <a:solidFill>
                  <a:schemeClr val="tx2"/>
                </a:solidFill>
              </a:rPr>
              <a:t>'</a:t>
            </a:r>
          </a:p>
          <a:p>
            <a:pPr marL="0" indent="0">
              <a:buNone/>
            </a:pPr>
            <a:r>
              <a:rPr lang="en" sz="1800" dirty="0" smtClean="0">
                <a:solidFill>
                  <a:schemeClr val="tx2"/>
                </a:solidFill>
              </a:rPr>
              <a:t>}</a:t>
            </a:r>
            <a:endParaRPr lang="en-US" sz="1800" dirty="0">
              <a:solidFill>
                <a:schemeClr val="tx2"/>
              </a:solidFill>
            </a:endParaRPr>
          </a:p>
        </p:txBody>
      </p:sp>
      <p:sp>
        <p:nvSpPr>
          <p:cNvPr id="8" name="Content Placeholder 6"/>
          <p:cNvSpPr txBox="1">
            <a:spLocks/>
          </p:cNvSpPr>
          <p:nvPr/>
        </p:nvSpPr>
        <p:spPr bwMode="auto">
          <a:xfrm>
            <a:off x="6248400" y="1109723"/>
            <a:ext cx="2819400" cy="21668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800" b="1" i="1" kern="0" dirty="0" smtClean="0"/>
              <a:t>You </a:t>
            </a:r>
            <a:r>
              <a:rPr lang="en-US" sz="1800" b="1" i="1" kern="0" dirty="0" smtClean="0"/>
              <a:t>should </a:t>
            </a:r>
            <a:r>
              <a:rPr lang="en-US" sz="1800" b="1" i="1" kern="0" dirty="0" smtClean="0"/>
              <a:t>put this into </a:t>
            </a:r>
            <a:r>
              <a:rPr lang="en-US" sz="1800" b="1" i="1" kern="0" dirty="0" smtClean="0">
                <a:hlinkClick r:id="rId2"/>
              </a:rPr>
              <a:t>bookmarklet format at </a:t>
            </a:r>
            <a:r>
              <a:rPr lang="en-US" sz="1800" b="1" i="1" kern="0" dirty="0" err="1" smtClean="0">
                <a:hlinkClick r:id="rId2"/>
              </a:rPr>
              <a:t>MrColes</a:t>
            </a:r>
            <a:r>
              <a:rPr lang="en-US" sz="1800" b="1" i="1" kern="0" dirty="0">
                <a:hlinkClick r:id="rId2"/>
              </a:rPr>
              <a:t> </a:t>
            </a:r>
            <a:r>
              <a:rPr lang="en-US" sz="1800" b="1" i="1" kern="0" dirty="0" smtClean="0"/>
              <a:t>and then drag that into your bookmarks bar or add the code as a row in </a:t>
            </a:r>
            <a:r>
              <a:rPr lang="en-US" sz="1800" b="1" i="1" kern="0" dirty="0" smtClean="0">
                <a:hlinkClick r:id="rId3"/>
              </a:rPr>
              <a:t>a Bookmarklet Combiner</a:t>
            </a:r>
            <a:endParaRPr lang="en-US" sz="1800" kern="0" dirty="0"/>
          </a:p>
        </p:txBody>
      </p:sp>
      <p:sp>
        <p:nvSpPr>
          <p:cNvPr id="4" name="TextBox 3"/>
          <p:cNvSpPr txBox="1"/>
          <p:nvPr/>
        </p:nvSpPr>
        <p:spPr>
          <a:xfrm>
            <a:off x="6248400" y="3704272"/>
            <a:ext cx="2590800" cy="1477328"/>
          </a:xfrm>
          <a:prstGeom prst="rect">
            <a:avLst/>
          </a:prstGeom>
          <a:noFill/>
        </p:spPr>
        <p:txBody>
          <a:bodyPr wrap="square" rtlCol="0">
            <a:spAutoFit/>
          </a:bodyPr>
          <a:lstStyle/>
          <a:p>
            <a:r>
              <a:rPr lang="en-US" dirty="0" smtClean="0"/>
              <a:t>Remember to wrap a function around all this code, unless you’re using </a:t>
            </a:r>
            <a:r>
              <a:rPr lang="en-US" dirty="0" err="1" smtClean="0"/>
              <a:t>MrColes</a:t>
            </a:r>
            <a:r>
              <a:rPr lang="en-US" dirty="0" smtClean="0"/>
              <a:t> which does it for you!</a:t>
            </a:r>
            <a:endParaRPr lang="en-US" dirty="0"/>
          </a:p>
        </p:txBody>
      </p:sp>
    </p:spTree>
    <p:extLst>
      <p:ext uri="{BB962C8B-B14F-4D97-AF65-F5344CB8AC3E}">
        <p14:creationId xmlns:p14="http://schemas.microsoft.com/office/powerpoint/2010/main" val="18345389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p:cNvSpPr>
          <p:nvPr>
            <p:ph type="title"/>
          </p:nvPr>
        </p:nvSpPr>
        <p:spPr>
          <a:xfrm>
            <a:off x="457200" y="274637"/>
            <a:ext cx="8229600" cy="685800"/>
          </a:xfrm>
        </p:spPr>
        <p:txBody>
          <a:bodyPr/>
          <a:lstStyle/>
          <a:p>
            <a:pPr eaLnBrk="1" hangingPunct="1"/>
            <a:r>
              <a:rPr lang="en-US" dirty="0" smtClean="0"/>
              <a:t>Where do you want your output to go?</a:t>
            </a:r>
          </a:p>
        </p:txBody>
      </p:sp>
      <p:sp>
        <p:nvSpPr>
          <p:cNvPr id="6" name="Slide Number Placeholder 5"/>
          <p:cNvSpPr>
            <a:spLocks noGrp="1"/>
          </p:cNvSpPr>
          <p:nvPr>
            <p:ph type="sldNum" sz="quarter" idx="4"/>
          </p:nvPr>
        </p:nvSpPr>
        <p:spPr>
          <a:prstGeom prst="rect">
            <a:avLst/>
          </a:prstGeom>
        </p:spPr>
        <p:txBody>
          <a:bodyPr/>
          <a:lstStyle/>
          <a:p>
            <a:pPr>
              <a:defRPr/>
            </a:pPr>
            <a:fld id="{2088C90A-9272-48CA-8C17-EC6242AFD44F}" type="slidenum">
              <a:rPr lang="en-US"/>
              <a:pPr>
                <a:defRPr/>
              </a:pPr>
              <a:t>15</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425573316"/>
              </p:ext>
            </p:extLst>
          </p:nvPr>
        </p:nvGraphicFramePr>
        <p:xfrm>
          <a:off x="819149" y="2133600"/>
          <a:ext cx="7848601" cy="3754120"/>
        </p:xfrm>
        <a:graphic>
          <a:graphicData uri="http://schemas.openxmlformats.org/drawingml/2006/table">
            <a:tbl>
              <a:tblPr firstRow="1" bandRow="1">
                <a:tableStyleId>{93296810-A885-4BE3-A3E7-6D5BEEA58F35}</a:tableStyleId>
              </a:tblPr>
              <a:tblGrid>
                <a:gridCol w="1771651"/>
                <a:gridCol w="6076950"/>
              </a:tblGrid>
              <a:tr h="370840">
                <a:tc>
                  <a:txBody>
                    <a:bodyPr/>
                    <a:lstStyle/>
                    <a:p>
                      <a:r>
                        <a:rPr lang="en-US" dirty="0" smtClean="0"/>
                        <a:t>Output to</a:t>
                      </a:r>
                      <a:endParaRPr lang="en-US" dirty="0"/>
                    </a:p>
                  </a:txBody>
                  <a:tcPr/>
                </a:tc>
                <a:tc>
                  <a:txBody>
                    <a:bodyPr/>
                    <a:lstStyle/>
                    <a:p>
                      <a:r>
                        <a:rPr lang="en-US" dirty="0" smtClean="0"/>
                        <a:t>Pros</a:t>
                      </a:r>
                      <a:r>
                        <a:rPr lang="en-US" baseline="0" dirty="0" smtClean="0"/>
                        <a:t> &amp; Cons</a:t>
                      </a:r>
                      <a:endParaRPr lang="en-US" dirty="0"/>
                    </a:p>
                  </a:txBody>
                  <a:tcPr/>
                </a:tc>
              </a:tr>
              <a:tr h="370840">
                <a:tc>
                  <a:txBody>
                    <a:bodyPr/>
                    <a:lstStyle/>
                    <a:p>
                      <a:r>
                        <a:rPr lang="en-US" dirty="0" smtClean="0">
                          <a:solidFill>
                            <a:sysClr val="windowText" lastClr="000000"/>
                          </a:solidFill>
                        </a:rPr>
                        <a:t>Same browser tab</a:t>
                      </a:r>
                      <a:endParaRPr lang="en-US" dirty="0">
                        <a:solidFill>
                          <a:sysClr val="windowText" lastClr="000000"/>
                        </a:solidFill>
                      </a:endParaRPr>
                    </a:p>
                  </a:txBody>
                  <a:tcPr/>
                </a:tc>
                <a:tc>
                  <a:txBody>
                    <a:bodyPr/>
                    <a:lstStyle/>
                    <a:p>
                      <a:r>
                        <a:rPr lang="en-US" dirty="0" smtClean="0">
                          <a:solidFill>
                            <a:sysClr val="windowText" lastClr="000000"/>
                          </a:solidFill>
                        </a:rPr>
                        <a:t>Useful when you’re running a page</a:t>
                      </a:r>
                      <a:r>
                        <a:rPr lang="en-US" baseline="0" dirty="0" smtClean="0">
                          <a:solidFill>
                            <a:sysClr val="windowText" lastClr="000000"/>
                          </a:solidFill>
                        </a:rPr>
                        <a:t> </a:t>
                      </a:r>
                      <a:r>
                        <a:rPr lang="en-US" dirty="0" smtClean="0">
                          <a:solidFill>
                            <a:sysClr val="windowText" lastClr="000000"/>
                          </a:solidFill>
                        </a:rPr>
                        <a:t>display-altering or search-related</a:t>
                      </a:r>
                      <a:r>
                        <a:rPr lang="en-US" baseline="0" dirty="0" smtClean="0">
                          <a:solidFill>
                            <a:sysClr val="windowText" lastClr="000000"/>
                          </a:solidFill>
                        </a:rPr>
                        <a:t> bookmarklet. The page will change based on the input and search results.</a:t>
                      </a:r>
                      <a:endParaRPr lang="en-US" dirty="0">
                        <a:solidFill>
                          <a:sysClr val="windowText" lastClr="000000"/>
                        </a:solidFill>
                      </a:endParaRPr>
                    </a:p>
                  </a:txBody>
                  <a:tcPr/>
                </a:tc>
              </a:tr>
              <a:tr h="370840">
                <a:tc>
                  <a:txBody>
                    <a:bodyPr/>
                    <a:lstStyle/>
                    <a:p>
                      <a:r>
                        <a:rPr lang="en-US" dirty="0" smtClean="0">
                          <a:solidFill>
                            <a:sysClr val="windowText" lastClr="000000"/>
                          </a:solidFill>
                        </a:rPr>
                        <a:t>Browser Console log</a:t>
                      </a:r>
                      <a:endParaRPr lang="en-US" dirty="0">
                        <a:solidFill>
                          <a:sysClr val="windowText" lastClr="000000"/>
                        </a:solidFill>
                      </a:endParaRPr>
                    </a:p>
                  </a:txBody>
                  <a:tcPr/>
                </a:tc>
                <a:tc>
                  <a:txBody>
                    <a:bodyPr/>
                    <a:lstStyle/>
                    <a:p>
                      <a:r>
                        <a:rPr lang="en-US" baseline="0" dirty="0" smtClean="0">
                          <a:solidFill>
                            <a:sysClr val="windowText" lastClr="000000"/>
                          </a:solidFill>
                        </a:rPr>
                        <a:t>The command console.log() will output to the bottom of your console. You can copy it from there and paste elsewhere</a:t>
                      </a:r>
                      <a:endParaRPr lang="en-US" dirty="0">
                        <a:solidFill>
                          <a:sysClr val="windowText" lastClr="000000"/>
                        </a:solidFill>
                      </a:endParaRPr>
                    </a:p>
                  </a:txBody>
                  <a:tcPr/>
                </a:tc>
              </a:tr>
              <a:tr h="370840">
                <a:tc>
                  <a:txBody>
                    <a:bodyPr/>
                    <a:lstStyle/>
                    <a:p>
                      <a:r>
                        <a:rPr lang="en-US" dirty="0" smtClean="0">
                          <a:solidFill>
                            <a:sysClr val="windowText" lastClr="000000"/>
                          </a:solidFill>
                        </a:rPr>
                        <a:t>Pop-up window</a:t>
                      </a:r>
                      <a:endParaRPr lang="en-US" dirty="0">
                        <a:solidFill>
                          <a:sysClr val="windowText" lastClr="000000"/>
                        </a:solidFill>
                      </a:endParaRPr>
                    </a:p>
                  </a:txBody>
                  <a:tcPr/>
                </a:tc>
                <a:tc>
                  <a:txBody>
                    <a:bodyPr/>
                    <a:lstStyle/>
                    <a:p>
                      <a:r>
                        <a:rPr lang="en-US" dirty="0" smtClean="0">
                          <a:solidFill>
                            <a:sysClr val="windowText" lastClr="000000"/>
                          </a:solidFill>
                        </a:rPr>
                        <a:t>The </a:t>
                      </a:r>
                      <a:r>
                        <a:rPr lang="en-US" dirty="0" err="1" smtClean="0">
                          <a:solidFill>
                            <a:sysClr val="windowText" lastClr="000000"/>
                          </a:solidFill>
                        </a:rPr>
                        <a:t>document.write</a:t>
                      </a:r>
                      <a:r>
                        <a:rPr lang="en-US" dirty="0" smtClean="0">
                          <a:solidFill>
                            <a:sysClr val="windowText" lastClr="000000"/>
                          </a:solidFill>
                        </a:rPr>
                        <a:t>() command will output your results to a new browser window</a:t>
                      </a:r>
                      <a:endParaRPr lang="en-US" dirty="0">
                        <a:solidFill>
                          <a:sysClr val="windowText" lastClr="000000"/>
                        </a:solidFill>
                      </a:endParaRPr>
                    </a:p>
                  </a:txBody>
                  <a:tcPr/>
                </a:tc>
              </a:tr>
              <a:tr h="370840">
                <a:tc>
                  <a:txBody>
                    <a:bodyPr/>
                    <a:lstStyle/>
                    <a:p>
                      <a:r>
                        <a:rPr lang="en-US" dirty="0" smtClean="0">
                          <a:solidFill>
                            <a:sysClr val="windowText" lastClr="000000"/>
                          </a:solidFill>
                        </a:rPr>
                        <a:t>Download file</a:t>
                      </a:r>
                      <a:endParaRPr lang="en-US" dirty="0">
                        <a:solidFill>
                          <a:sysClr val="windowText" lastClr="000000"/>
                        </a:solidFill>
                      </a:endParaRPr>
                    </a:p>
                  </a:txBody>
                  <a:tcPr/>
                </a:tc>
                <a:tc>
                  <a:txBody>
                    <a:bodyPr/>
                    <a:lstStyle/>
                    <a:p>
                      <a:r>
                        <a:rPr lang="en-US" dirty="0" smtClean="0">
                          <a:solidFill>
                            <a:sysClr val="windowText" lastClr="000000"/>
                          </a:solidFill>
                        </a:rPr>
                        <a:t>Your output can automatically save (unless blocked) to a text file – typically .</a:t>
                      </a:r>
                      <a:r>
                        <a:rPr lang="en-US" dirty="0" err="1" smtClean="0">
                          <a:solidFill>
                            <a:sysClr val="windowText" lastClr="000000"/>
                          </a:solidFill>
                        </a:rPr>
                        <a:t>tsv</a:t>
                      </a:r>
                      <a:r>
                        <a:rPr lang="en-US" baseline="0" dirty="0" smtClean="0">
                          <a:solidFill>
                            <a:sysClr val="windowText" lastClr="000000"/>
                          </a:solidFill>
                        </a:rPr>
                        <a:t> which is Microsoft Excel/Google Sheets compatible. Great for Webscraping output.</a:t>
                      </a:r>
                      <a:endParaRPr lang="en-US" dirty="0">
                        <a:solidFill>
                          <a:sysClr val="windowText" lastClr="000000"/>
                        </a:solidFill>
                      </a:endParaRPr>
                    </a:p>
                  </a:txBody>
                  <a:tcPr/>
                </a:tc>
              </a:tr>
            </a:tbl>
          </a:graphicData>
        </a:graphic>
      </p:graphicFrame>
      <p:sp>
        <p:nvSpPr>
          <p:cNvPr id="8" name="Rectangle 3"/>
          <p:cNvSpPr txBox="1">
            <a:spLocks/>
          </p:cNvSpPr>
          <p:nvPr/>
        </p:nvSpPr>
        <p:spPr bwMode="auto">
          <a:xfrm>
            <a:off x="457200" y="1143000"/>
            <a:ext cx="83820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nSpc>
                <a:spcPct val="90000"/>
              </a:lnSpc>
              <a:buNone/>
            </a:pPr>
            <a:r>
              <a:rPr lang="en-US" sz="1800" kern="0" dirty="0" smtClean="0">
                <a:solidFill>
                  <a:schemeClr val="tx1"/>
                </a:solidFill>
              </a:rPr>
              <a:t>Sometimes, a bookmarklet is perfectly useful if it runs your output directly on the webpage you’re viewing (e.g., a bookmarklet that changes the appearance of a page, highlights certain text, etc.) but other options exist. The main ones are:</a:t>
            </a:r>
            <a:endParaRPr lang="en-US" sz="1800" kern="0" dirty="0" smtClean="0"/>
          </a:p>
        </p:txBody>
      </p:sp>
    </p:spTree>
    <p:custDataLst>
      <p:tags r:id="rId1"/>
    </p:custDataLst>
    <p:extLst>
      <p:ext uri="{BB962C8B-B14F-4D97-AF65-F5344CB8AC3E}">
        <p14:creationId xmlns:p14="http://schemas.microsoft.com/office/powerpoint/2010/main" val="23309742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534400" cy="685800"/>
          </a:xfrm>
        </p:spPr>
        <p:txBody>
          <a:bodyPr/>
          <a:lstStyle/>
          <a:p>
            <a:r>
              <a:rPr lang="en-US" dirty="0" smtClean="0"/>
              <a:t>Example: Editor and Counter popup</a:t>
            </a:r>
            <a:endParaRPr lang="en-US" dirty="0"/>
          </a:p>
        </p:txBody>
      </p:sp>
      <p:sp>
        <p:nvSpPr>
          <p:cNvPr id="3" name="Content Placeholder 2"/>
          <p:cNvSpPr>
            <a:spLocks noGrp="1"/>
          </p:cNvSpPr>
          <p:nvPr>
            <p:ph idx="1"/>
          </p:nvPr>
        </p:nvSpPr>
        <p:spPr>
          <a:xfrm>
            <a:off x="414338" y="990601"/>
            <a:ext cx="8577262" cy="1371600"/>
          </a:xfrm>
        </p:spPr>
        <p:txBody>
          <a:bodyPr/>
          <a:lstStyle/>
          <a:p>
            <a:pPr marL="0" indent="0">
              <a:buNone/>
            </a:pPr>
            <a:r>
              <a:rPr lang="en-US" sz="1600" dirty="0" smtClean="0"/>
              <a:t>Popular sourcing speaker/blogger </a:t>
            </a:r>
            <a:r>
              <a:rPr lang="en-US" sz="1600" dirty="0" err="1" smtClean="0"/>
              <a:t>Sjamilla</a:t>
            </a:r>
            <a:r>
              <a:rPr lang="en-US" sz="1600" dirty="0" smtClean="0"/>
              <a:t> van der </a:t>
            </a:r>
            <a:r>
              <a:rPr lang="en-US" sz="1600" dirty="0" err="1" smtClean="0"/>
              <a:t>Tooren</a:t>
            </a:r>
            <a:r>
              <a:rPr lang="en-US" sz="1600" dirty="0" smtClean="0"/>
              <a:t> once posted </a:t>
            </a:r>
            <a:r>
              <a:rPr lang="en-US" sz="1600" dirty="0" smtClean="0">
                <a:hlinkClick r:id="rId2"/>
              </a:rPr>
              <a:t>a handy bookmarklet </a:t>
            </a:r>
            <a:r>
              <a:rPr lang="en-US" sz="1600" dirty="0" smtClean="0"/>
              <a:t>that she uses as a text editor for writing Boolean strings, candidate texts, etc.</a:t>
            </a:r>
          </a:p>
          <a:p>
            <a:pPr marL="0" indent="0">
              <a:buNone/>
            </a:pPr>
            <a:endParaRPr lang="en-US" sz="800" dirty="0"/>
          </a:p>
          <a:p>
            <a:pPr marL="0" indent="0">
              <a:buNone/>
            </a:pPr>
            <a:r>
              <a:rPr lang="en-US" sz="1400" dirty="0" err="1">
                <a:solidFill>
                  <a:schemeClr val="tx2"/>
                </a:solidFill>
              </a:rPr>
              <a:t>data:text</a:t>
            </a:r>
            <a:r>
              <a:rPr lang="en-US" sz="1400" dirty="0">
                <a:solidFill>
                  <a:schemeClr val="tx2"/>
                </a:solidFill>
              </a:rPr>
              <a:t>/html,&lt;html&gt;&lt;</a:t>
            </a:r>
            <a:r>
              <a:rPr lang="en-US" sz="1400" dirty="0" err="1">
                <a:solidFill>
                  <a:schemeClr val="tx2"/>
                </a:solidFill>
              </a:rPr>
              <a:t>textarea</a:t>
            </a:r>
            <a:r>
              <a:rPr lang="en-US" sz="1400" dirty="0">
                <a:solidFill>
                  <a:schemeClr val="tx2"/>
                </a:solidFill>
              </a:rPr>
              <a:t> rows="40" style="width: 100%;height: 100wh;"&gt;&lt;/</a:t>
            </a:r>
            <a:r>
              <a:rPr lang="en-US" sz="1400" dirty="0" err="1">
                <a:solidFill>
                  <a:schemeClr val="tx2"/>
                </a:solidFill>
              </a:rPr>
              <a:t>textarea</a:t>
            </a:r>
            <a:r>
              <a:rPr lang="en-US" sz="1400" dirty="0">
                <a:solidFill>
                  <a:schemeClr val="tx2"/>
                </a:solidFill>
              </a:rPr>
              <a:t>&gt;&lt;/html</a:t>
            </a:r>
            <a:r>
              <a:rPr lang="en-US" sz="1400" dirty="0" smtClean="0">
                <a:solidFill>
                  <a:schemeClr val="tx2"/>
                </a:solidFill>
              </a:rPr>
              <a:t>&gt;</a:t>
            </a:r>
          </a:p>
          <a:p>
            <a:pPr marL="0" indent="0">
              <a:buNone/>
            </a:pPr>
            <a:endParaRPr lang="en-US" sz="800" dirty="0" smtClean="0"/>
          </a:p>
          <a:p>
            <a:pPr marL="0" indent="0">
              <a:buNone/>
            </a:pPr>
            <a:r>
              <a:rPr lang="en-US" sz="1600" dirty="0" smtClean="0"/>
              <a:t>To make it even more useful, here’s how to add character and word counters:</a:t>
            </a:r>
          </a:p>
        </p:txBody>
      </p:sp>
      <p:sp>
        <p:nvSpPr>
          <p:cNvPr id="5" name="Slide Number Placeholder 4"/>
          <p:cNvSpPr>
            <a:spLocks noGrp="1"/>
          </p:cNvSpPr>
          <p:nvPr>
            <p:ph type="sldNum" sz="quarter" idx="4"/>
          </p:nvPr>
        </p:nvSpPr>
        <p:spPr/>
        <p:txBody>
          <a:bodyPr/>
          <a:lstStyle/>
          <a:p>
            <a:fld id="{B76D5A60-14C5-4312-9CC4-61DE7CC59792}" type="slidenum">
              <a:rPr lang="en-US" smtClean="0"/>
              <a:pPr/>
              <a:t>16</a:t>
            </a:fld>
            <a:endParaRPr lang="en-US" dirty="0"/>
          </a:p>
        </p:txBody>
      </p:sp>
      <p:sp>
        <p:nvSpPr>
          <p:cNvPr id="8" name="Content Placeholder 2"/>
          <p:cNvSpPr txBox="1">
            <a:spLocks/>
          </p:cNvSpPr>
          <p:nvPr/>
        </p:nvSpPr>
        <p:spPr bwMode="auto">
          <a:xfrm>
            <a:off x="457200" y="2743200"/>
            <a:ext cx="4724400" cy="563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600" kern="0" dirty="0" smtClean="0"/>
              <a:t>1. Note this doesn’t start with </a:t>
            </a:r>
            <a:r>
              <a:rPr lang="en-US" sz="1600" kern="0" dirty="0" err="1" smtClean="0"/>
              <a:t>javascript</a:t>
            </a:r>
            <a:r>
              <a:rPr lang="en-US" sz="1600" kern="0" dirty="0" smtClean="0"/>
              <a:t>: but can be saved as a bookmarklet to your browser. We need a JavaScript function, but to ensure the script doesn’t display on the page, we add it between &lt;head&gt; </a:t>
            </a:r>
            <a:r>
              <a:rPr lang="en-US" sz="1600" kern="0" dirty="0" smtClean="0">
                <a:solidFill>
                  <a:schemeClr val="tx2"/>
                </a:solidFill>
              </a:rPr>
              <a:t>code here </a:t>
            </a:r>
            <a:r>
              <a:rPr lang="en-US" sz="1600" kern="0" dirty="0" smtClean="0"/>
              <a:t>&lt;/head&gt; tags, before the &lt;body&gt;</a:t>
            </a:r>
            <a:endParaRPr lang="en-US" sz="1600" kern="0" dirty="0" smtClean="0">
              <a:solidFill>
                <a:srgbClr val="FFC000"/>
              </a:solidFill>
            </a:endParaRPr>
          </a:p>
          <a:p>
            <a:pPr marL="0" indent="0">
              <a:buFontTx/>
              <a:buNone/>
            </a:pPr>
            <a:endParaRPr lang="en-US" sz="1600" kern="0" dirty="0" smtClean="0"/>
          </a:p>
          <a:p>
            <a:pPr marL="0" indent="0">
              <a:buFontTx/>
              <a:buNone/>
            </a:pPr>
            <a:r>
              <a:rPr lang="en-US" sz="1600" kern="0" dirty="0" smtClean="0"/>
              <a:t>2. The function </a:t>
            </a:r>
            <a:r>
              <a:rPr lang="en-US" sz="1600" kern="0" dirty="0" err="1" smtClean="0"/>
              <a:t>countChars</a:t>
            </a:r>
            <a:r>
              <a:rPr lang="en-US" sz="1600" kern="0" dirty="0" smtClean="0"/>
              <a:t> will count how many words are typed in the textbox, using something called Regular Expressions (</a:t>
            </a:r>
            <a:r>
              <a:rPr lang="en-US" sz="1600" kern="0" dirty="0" err="1" smtClean="0"/>
              <a:t>RegEx</a:t>
            </a:r>
            <a:r>
              <a:rPr lang="en-US" sz="1600" kern="0" dirty="0" smtClean="0"/>
              <a:t>):</a:t>
            </a:r>
          </a:p>
          <a:p>
            <a:pPr marL="0" indent="0">
              <a:buFontTx/>
              <a:buNone/>
            </a:pPr>
            <a:r>
              <a:rPr lang="en-US" sz="1600" kern="0" dirty="0" smtClean="0">
                <a:solidFill>
                  <a:srgbClr val="FFC000"/>
                </a:solidFill>
              </a:rPr>
              <a:t>&lt;script&gt;function </a:t>
            </a:r>
            <a:r>
              <a:rPr lang="en-US" sz="1600" kern="0" dirty="0" err="1">
                <a:solidFill>
                  <a:srgbClr val="FFC000"/>
                </a:solidFill>
              </a:rPr>
              <a:t>countChars</a:t>
            </a:r>
            <a:r>
              <a:rPr lang="en-US" sz="1600" kern="0" dirty="0">
                <a:solidFill>
                  <a:srgbClr val="FFC000"/>
                </a:solidFill>
              </a:rPr>
              <a:t>(</a:t>
            </a:r>
            <a:r>
              <a:rPr lang="en-US" sz="1600" kern="0" dirty="0" err="1">
                <a:solidFill>
                  <a:srgbClr val="FFC000"/>
                </a:solidFill>
              </a:rPr>
              <a:t>obj</a:t>
            </a:r>
            <a:r>
              <a:rPr lang="en-US" sz="1600" kern="0" dirty="0">
                <a:solidFill>
                  <a:srgbClr val="FFC000"/>
                </a:solidFill>
              </a:rPr>
              <a:t>){ </a:t>
            </a:r>
            <a:r>
              <a:rPr lang="en-US" sz="1600" kern="0" dirty="0" err="1">
                <a:solidFill>
                  <a:srgbClr val="FFC000"/>
                </a:solidFill>
              </a:rPr>
              <a:t>var</a:t>
            </a:r>
            <a:r>
              <a:rPr lang="en-US" sz="1600" kern="0" dirty="0">
                <a:solidFill>
                  <a:srgbClr val="FFC000"/>
                </a:solidFill>
              </a:rPr>
              <a:t> </a:t>
            </a:r>
            <a:r>
              <a:rPr lang="en-US" sz="1600" kern="0" dirty="0" err="1" smtClean="0">
                <a:solidFill>
                  <a:srgbClr val="FFC000"/>
                </a:solidFill>
              </a:rPr>
              <a:t>wrds</a:t>
            </a:r>
            <a:endParaRPr lang="en-US" sz="1600" kern="0" dirty="0">
              <a:solidFill>
                <a:srgbClr val="FFC000"/>
              </a:solidFill>
            </a:endParaRPr>
          </a:p>
          <a:p>
            <a:pPr marL="0" indent="0">
              <a:buFontTx/>
              <a:buNone/>
            </a:pPr>
            <a:r>
              <a:rPr lang="en-US" sz="1600" kern="0" dirty="0">
                <a:solidFill>
                  <a:srgbClr val="FFC000"/>
                </a:solidFill>
              </a:rPr>
              <a:t>= </a:t>
            </a:r>
            <a:r>
              <a:rPr lang="en-US" sz="1600" kern="0" dirty="0" err="1">
                <a:solidFill>
                  <a:srgbClr val="FFC000"/>
                </a:solidFill>
              </a:rPr>
              <a:t>obj.value.match</a:t>
            </a:r>
            <a:r>
              <a:rPr lang="en-US" sz="1600" kern="0" dirty="0">
                <a:solidFill>
                  <a:srgbClr val="FFC000"/>
                </a:solidFill>
              </a:rPr>
              <a:t>(/\S+/g).length</a:t>
            </a:r>
            <a:r>
              <a:rPr lang="en-US" sz="1600" kern="0" dirty="0" smtClean="0">
                <a:solidFill>
                  <a:srgbClr val="FFC000"/>
                </a:solidFill>
              </a:rPr>
              <a:t>;</a:t>
            </a:r>
            <a:endParaRPr lang="en-US" sz="1600" kern="0" dirty="0">
              <a:solidFill>
                <a:srgbClr val="FFC000"/>
              </a:solidFill>
            </a:endParaRPr>
          </a:p>
        </p:txBody>
      </p:sp>
      <p:sp>
        <p:nvSpPr>
          <p:cNvPr id="9" name="Content Placeholder 2"/>
          <p:cNvSpPr txBox="1">
            <a:spLocks/>
          </p:cNvSpPr>
          <p:nvPr/>
        </p:nvSpPr>
        <p:spPr bwMode="auto">
          <a:xfrm>
            <a:off x="5562600" y="2743199"/>
            <a:ext cx="3200400" cy="563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600" kern="0" dirty="0" smtClean="0"/>
              <a:t>In short, the variable </a:t>
            </a:r>
            <a:r>
              <a:rPr lang="en-US" sz="1600" kern="0" dirty="0" err="1" smtClean="0"/>
              <a:t>wrds</a:t>
            </a:r>
            <a:r>
              <a:rPr lang="en-US" sz="1600" kern="0" dirty="0" smtClean="0"/>
              <a:t> will contain the length (number) of matching instances of a word (continuous string of non-space characters), symbolized \S+ in </a:t>
            </a:r>
            <a:r>
              <a:rPr lang="en-US" sz="1600" kern="0" dirty="0" err="1" smtClean="0"/>
              <a:t>RegEx</a:t>
            </a:r>
            <a:r>
              <a:rPr lang="en-US" sz="1600" kern="0" dirty="0" smtClean="0"/>
              <a:t>, globally across the whole textbox (symbolized by /g in </a:t>
            </a:r>
            <a:r>
              <a:rPr lang="en-US" sz="1600" kern="0" dirty="0" err="1" smtClean="0"/>
              <a:t>RegEx</a:t>
            </a:r>
            <a:r>
              <a:rPr lang="en-US" sz="1600" kern="0" dirty="0" smtClean="0"/>
              <a:t>).</a:t>
            </a:r>
          </a:p>
          <a:p>
            <a:pPr marL="0" indent="0">
              <a:buFontTx/>
              <a:buNone/>
            </a:pPr>
            <a:endParaRPr lang="en-US" sz="1600" kern="0" dirty="0"/>
          </a:p>
          <a:p>
            <a:pPr marL="0" indent="0">
              <a:buFontTx/>
              <a:buNone/>
            </a:pPr>
            <a:r>
              <a:rPr lang="en-US" sz="1600" kern="0" dirty="0" err="1" smtClean="0"/>
              <a:t>RegEx</a:t>
            </a:r>
            <a:r>
              <a:rPr lang="en-US" sz="1600" kern="0" dirty="0" smtClean="0"/>
              <a:t> takes a while to learn but </a:t>
            </a:r>
            <a:r>
              <a:rPr lang="en-US" sz="1600" kern="0" dirty="0" smtClean="0">
                <a:hlinkClick r:id="rId3"/>
              </a:rPr>
              <a:t>many free tutorials</a:t>
            </a:r>
            <a:r>
              <a:rPr lang="en-US" sz="1600" kern="0" dirty="0" smtClean="0"/>
              <a:t> and a </a:t>
            </a:r>
            <a:r>
              <a:rPr lang="en-US" sz="1600" kern="0" dirty="0" err="1" smtClean="0">
                <a:hlinkClick r:id="rId4"/>
              </a:rPr>
              <a:t>RegEx</a:t>
            </a:r>
            <a:r>
              <a:rPr lang="en-US" sz="1600" kern="0" dirty="0" smtClean="0">
                <a:hlinkClick r:id="rId4"/>
              </a:rPr>
              <a:t> tester</a:t>
            </a:r>
            <a:r>
              <a:rPr lang="en-US" sz="1600" kern="0" dirty="0" smtClean="0"/>
              <a:t> exist. It’s versatile and used in every programming language.</a:t>
            </a:r>
          </a:p>
        </p:txBody>
      </p:sp>
    </p:spTree>
    <p:extLst>
      <p:ext uri="{BB962C8B-B14F-4D97-AF65-F5344CB8AC3E}">
        <p14:creationId xmlns:p14="http://schemas.microsoft.com/office/powerpoint/2010/main" val="2616077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534400" cy="685800"/>
          </a:xfrm>
        </p:spPr>
        <p:txBody>
          <a:bodyPr/>
          <a:lstStyle/>
          <a:p>
            <a:r>
              <a:rPr lang="en-US" dirty="0" smtClean="0"/>
              <a:t>Editor and Counter popup (cont.)</a:t>
            </a:r>
            <a:endParaRPr lang="en-US" dirty="0"/>
          </a:p>
        </p:txBody>
      </p:sp>
      <p:sp>
        <p:nvSpPr>
          <p:cNvPr id="5" name="Slide Number Placeholder 4"/>
          <p:cNvSpPr>
            <a:spLocks noGrp="1"/>
          </p:cNvSpPr>
          <p:nvPr>
            <p:ph type="sldNum" sz="quarter" idx="4"/>
          </p:nvPr>
        </p:nvSpPr>
        <p:spPr/>
        <p:txBody>
          <a:bodyPr/>
          <a:lstStyle/>
          <a:p>
            <a:fld id="{B76D5A60-14C5-4312-9CC4-61DE7CC59792}" type="slidenum">
              <a:rPr lang="en-US" smtClean="0"/>
              <a:pPr/>
              <a:t>17</a:t>
            </a:fld>
            <a:endParaRPr lang="en-US" dirty="0"/>
          </a:p>
        </p:txBody>
      </p:sp>
      <p:sp>
        <p:nvSpPr>
          <p:cNvPr id="8" name="Content Placeholder 2"/>
          <p:cNvSpPr txBox="1">
            <a:spLocks/>
          </p:cNvSpPr>
          <p:nvPr/>
        </p:nvSpPr>
        <p:spPr bwMode="auto">
          <a:xfrm>
            <a:off x="457200" y="914401"/>
            <a:ext cx="3429000" cy="563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600" kern="0" dirty="0"/>
              <a:t>3</a:t>
            </a:r>
            <a:r>
              <a:rPr lang="en-US" sz="1600" kern="0" dirty="0" smtClean="0"/>
              <a:t>. </a:t>
            </a:r>
            <a:r>
              <a:rPr lang="en-US" sz="1600" kern="0" dirty="0"/>
              <a:t>Then </a:t>
            </a:r>
            <a:r>
              <a:rPr lang="en-US" sz="1600" kern="0" dirty="0" smtClean="0"/>
              <a:t>tell it to </a:t>
            </a:r>
            <a:r>
              <a:rPr lang="en-US" sz="1600" kern="0" dirty="0"/>
              <a:t>count how many </a:t>
            </a:r>
            <a:r>
              <a:rPr lang="en-US" sz="1600" kern="0" dirty="0" smtClean="0"/>
              <a:t>characters, followed by on-screen text clarifying that the real-time changing numbers refer to character and word counts. The id </a:t>
            </a:r>
            <a:r>
              <a:rPr lang="en-US" sz="1600" kern="0" dirty="0" err="1" smtClean="0"/>
              <a:t>charNum</a:t>
            </a:r>
            <a:r>
              <a:rPr lang="en-US" sz="1600" kern="0" dirty="0" smtClean="0"/>
              <a:t> is specific, so this code line acts upon the same-named paragraph in the body later:</a:t>
            </a:r>
            <a:endParaRPr lang="en-US" sz="1600" kern="0" dirty="0"/>
          </a:p>
          <a:p>
            <a:pPr marL="0" indent="0">
              <a:buFontTx/>
              <a:buNone/>
            </a:pPr>
            <a:r>
              <a:rPr lang="en-US" sz="1600" kern="0" dirty="0" err="1">
                <a:solidFill>
                  <a:srgbClr val="FFC000"/>
                </a:solidFill>
              </a:rPr>
              <a:t>document.getElementById</a:t>
            </a:r>
            <a:r>
              <a:rPr lang="en-US" sz="1600" kern="0" dirty="0">
                <a:solidFill>
                  <a:srgbClr val="FFC000"/>
                </a:solidFill>
              </a:rPr>
              <a:t>("</a:t>
            </a:r>
            <a:r>
              <a:rPr lang="en-US" sz="1600" kern="0" dirty="0" err="1">
                <a:solidFill>
                  <a:srgbClr val="FFC000"/>
                </a:solidFill>
              </a:rPr>
              <a:t>charNum</a:t>
            </a:r>
            <a:r>
              <a:rPr lang="en-US" sz="1600" kern="0" dirty="0">
                <a:solidFill>
                  <a:srgbClr val="FFC000"/>
                </a:solidFill>
              </a:rPr>
              <a:t>").</a:t>
            </a:r>
            <a:r>
              <a:rPr lang="en-US" sz="1600" kern="0" dirty="0" err="1">
                <a:solidFill>
                  <a:srgbClr val="FFC000"/>
                </a:solidFill>
              </a:rPr>
              <a:t>innerHTML</a:t>
            </a:r>
            <a:r>
              <a:rPr lang="en-US" sz="1600" kern="0" dirty="0">
                <a:solidFill>
                  <a:srgbClr val="FFC000"/>
                </a:solidFill>
              </a:rPr>
              <a:t> = </a:t>
            </a:r>
            <a:r>
              <a:rPr lang="en-US" sz="1600" kern="0" dirty="0" err="1">
                <a:solidFill>
                  <a:srgbClr val="FFC000"/>
                </a:solidFill>
              </a:rPr>
              <a:t>obj.value.length</a:t>
            </a:r>
            <a:r>
              <a:rPr lang="en-US" sz="1600" kern="0" dirty="0" smtClean="0">
                <a:solidFill>
                  <a:srgbClr val="FFC000"/>
                </a:solidFill>
              </a:rPr>
              <a:t>+‘ characters </a:t>
            </a:r>
            <a:r>
              <a:rPr lang="en-US" sz="1600" kern="0" dirty="0">
                <a:solidFill>
                  <a:srgbClr val="FFC000"/>
                </a:solidFill>
              </a:rPr>
              <a:t>and '+</a:t>
            </a:r>
            <a:r>
              <a:rPr lang="en-US" sz="1600" kern="0" dirty="0" err="1">
                <a:solidFill>
                  <a:srgbClr val="FFC000"/>
                </a:solidFill>
              </a:rPr>
              <a:t>wrds</a:t>
            </a:r>
            <a:r>
              <a:rPr lang="en-US" sz="1600" kern="0" dirty="0">
                <a:solidFill>
                  <a:srgbClr val="FFC000"/>
                </a:solidFill>
              </a:rPr>
              <a:t>+' words'; }&lt;/script&gt;</a:t>
            </a:r>
            <a:endParaRPr lang="en-US" sz="1600" kern="0" dirty="0"/>
          </a:p>
          <a:p>
            <a:pPr marL="0" indent="0">
              <a:buFontTx/>
              <a:buNone/>
            </a:pPr>
            <a:endParaRPr lang="en-US" sz="1600" kern="0" dirty="0" smtClean="0"/>
          </a:p>
          <a:p>
            <a:pPr marL="0" indent="0">
              <a:buFontTx/>
              <a:buNone/>
            </a:pPr>
            <a:r>
              <a:rPr lang="en-US" sz="1600" kern="0" dirty="0"/>
              <a:t>4</a:t>
            </a:r>
            <a:r>
              <a:rPr lang="en-US" sz="1600" kern="0" dirty="0" smtClean="0"/>
              <a:t>. Now in the window body, we initially display 0 characters and words above the form/text area, but </a:t>
            </a:r>
            <a:r>
              <a:rPr lang="en-US" sz="1600" kern="0" dirty="0" err="1" smtClean="0"/>
              <a:t>charNum</a:t>
            </a:r>
            <a:r>
              <a:rPr lang="en-US" sz="1600" kern="0" dirty="0" smtClean="0"/>
              <a:t> will change as the user types in the box:</a:t>
            </a:r>
          </a:p>
          <a:p>
            <a:pPr marL="0" indent="0">
              <a:buFontTx/>
              <a:buNone/>
            </a:pPr>
            <a:r>
              <a:rPr lang="en-US" sz="1600" kern="0" dirty="0">
                <a:solidFill>
                  <a:srgbClr val="FFC000"/>
                </a:solidFill>
              </a:rPr>
              <a:t>&lt;body&gt;&lt;p id="</a:t>
            </a:r>
            <a:r>
              <a:rPr lang="en-US" sz="1600" kern="0" dirty="0" err="1">
                <a:solidFill>
                  <a:srgbClr val="FFC000"/>
                </a:solidFill>
              </a:rPr>
              <a:t>charNum</a:t>
            </a:r>
            <a:r>
              <a:rPr lang="en-US" sz="1600" kern="0" dirty="0">
                <a:solidFill>
                  <a:srgbClr val="FFC000"/>
                </a:solidFill>
              </a:rPr>
              <a:t>"&gt;0 characters and 0 words&lt;/p</a:t>
            </a:r>
            <a:r>
              <a:rPr lang="en-US" sz="1600" kern="0" dirty="0" smtClean="0">
                <a:solidFill>
                  <a:srgbClr val="FFC000"/>
                </a:solidFill>
              </a:rPr>
              <a:t>&gt;</a:t>
            </a:r>
            <a:endParaRPr lang="en-US" sz="1600" kern="0" dirty="0">
              <a:solidFill>
                <a:srgbClr val="FFC000"/>
              </a:solidFill>
            </a:endParaRPr>
          </a:p>
        </p:txBody>
      </p:sp>
      <p:sp>
        <p:nvSpPr>
          <p:cNvPr id="9" name="Content Placeholder 2"/>
          <p:cNvSpPr txBox="1">
            <a:spLocks/>
          </p:cNvSpPr>
          <p:nvPr/>
        </p:nvSpPr>
        <p:spPr bwMode="auto">
          <a:xfrm>
            <a:off x="4114800" y="914400"/>
            <a:ext cx="4648200" cy="563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600" kern="0" dirty="0"/>
              <a:t>5</a:t>
            </a:r>
            <a:r>
              <a:rPr lang="en-US" sz="1600" kern="0" dirty="0" smtClean="0"/>
              <a:t>. Every time a key is not being pressed (</a:t>
            </a:r>
            <a:r>
              <a:rPr lang="en-US" sz="1600" kern="0" dirty="0" err="1" smtClean="0"/>
              <a:t>onkeyup</a:t>
            </a:r>
            <a:r>
              <a:rPr lang="en-US" sz="1600" kern="0" dirty="0" smtClean="0"/>
              <a:t>), it will re-run the </a:t>
            </a:r>
            <a:r>
              <a:rPr lang="en-US" sz="1600" kern="0" dirty="0" err="1" smtClean="0"/>
              <a:t>countChars</a:t>
            </a:r>
            <a:r>
              <a:rPr lang="en-US" sz="1600" kern="0" dirty="0" smtClean="0"/>
              <a:t> function and re-calculate the number of words and characters:</a:t>
            </a:r>
          </a:p>
          <a:p>
            <a:pPr marL="0" indent="0">
              <a:buFontTx/>
              <a:buNone/>
            </a:pPr>
            <a:r>
              <a:rPr lang="en-US" sz="1600" kern="0" dirty="0">
                <a:solidFill>
                  <a:srgbClr val="FFC000"/>
                </a:solidFill>
              </a:rPr>
              <a:t>&lt;form&gt;&lt;</a:t>
            </a:r>
            <a:r>
              <a:rPr lang="en-US" sz="1600" kern="0" dirty="0" err="1">
                <a:solidFill>
                  <a:srgbClr val="FFC000"/>
                </a:solidFill>
              </a:rPr>
              <a:t>textarea</a:t>
            </a:r>
            <a:r>
              <a:rPr lang="en-US" sz="1600" kern="0" dirty="0">
                <a:solidFill>
                  <a:srgbClr val="FFC000"/>
                </a:solidFill>
              </a:rPr>
              <a:t> rows="30“ style="width: 800px;height: 500px;" wrap="soft"</a:t>
            </a:r>
          </a:p>
          <a:p>
            <a:pPr marL="0" indent="0">
              <a:buFontTx/>
              <a:buNone/>
            </a:pPr>
            <a:r>
              <a:rPr lang="en-US" sz="1600" kern="0" dirty="0" err="1">
                <a:solidFill>
                  <a:srgbClr val="FFC000"/>
                </a:solidFill>
              </a:rPr>
              <a:t>onkeyup</a:t>
            </a:r>
            <a:r>
              <a:rPr lang="en-US" sz="1600" kern="0" dirty="0">
                <a:solidFill>
                  <a:srgbClr val="FFC000"/>
                </a:solidFill>
              </a:rPr>
              <a:t>="</a:t>
            </a:r>
            <a:r>
              <a:rPr lang="en-US" sz="1600" kern="0" dirty="0" err="1">
                <a:solidFill>
                  <a:srgbClr val="FFC000"/>
                </a:solidFill>
              </a:rPr>
              <a:t>countChars</a:t>
            </a:r>
            <a:r>
              <a:rPr lang="en-US" sz="1600" kern="0" dirty="0">
                <a:solidFill>
                  <a:srgbClr val="FFC000"/>
                </a:solidFill>
              </a:rPr>
              <a:t>(this);"&gt; &lt;/</a:t>
            </a:r>
            <a:r>
              <a:rPr lang="en-US" sz="1600" kern="0" dirty="0" err="1">
                <a:solidFill>
                  <a:srgbClr val="FFC000"/>
                </a:solidFill>
              </a:rPr>
              <a:t>textarea</a:t>
            </a:r>
            <a:r>
              <a:rPr lang="en-US" sz="1600" kern="0" dirty="0">
                <a:solidFill>
                  <a:srgbClr val="FFC000"/>
                </a:solidFill>
              </a:rPr>
              <a:t>&gt; &lt;/form&gt;&lt;/body</a:t>
            </a:r>
            <a:r>
              <a:rPr lang="en-US" sz="1600" kern="0" dirty="0" smtClean="0">
                <a:solidFill>
                  <a:srgbClr val="FFC000"/>
                </a:solidFill>
              </a:rPr>
              <a:t>&gt;;</a:t>
            </a:r>
            <a:endParaRPr lang="en-US" sz="1600" kern="0" dirty="0" smtClean="0"/>
          </a:p>
          <a:p>
            <a:pPr marL="0" indent="0">
              <a:buNone/>
            </a:pPr>
            <a:endParaRPr lang="en-US" sz="1600" kern="0" dirty="0"/>
          </a:p>
          <a:p>
            <a:pPr marL="0" indent="0">
              <a:buNone/>
            </a:pPr>
            <a:r>
              <a:rPr lang="en-US" sz="1600" kern="0" dirty="0" smtClean="0"/>
              <a:t>Full result (copy code below):</a:t>
            </a:r>
          </a:p>
          <a:p>
            <a:pPr marL="0" indent="0">
              <a:buNone/>
            </a:pPr>
            <a:r>
              <a:rPr lang="en-US" sz="1600" dirty="0" err="1" smtClean="0">
                <a:solidFill>
                  <a:schemeClr val="tx2"/>
                </a:solidFill>
              </a:rPr>
              <a:t>data:text</a:t>
            </a:r>
            <a:r>
              <a:rPr lang="en-US" sz="1600" dirty="0" smtClean="0">
                <a:solidFill>
                  <a:schemeClr val="tx2"/>
                </a:solidFill>
              </a:rPr>
              <a:t>/html</a:t>
            </a:r>
            <a:r>
              <a:rPr lang="en-US" sz="1600" dirty="0">
                <a:solidFill>
                  <a:schemeClr val="tx2"/>
                </a:solidFill>
              </a:rPr>
              <a:t>,&lt;html&gt;&lt;head&gt;&lt;script&gt;function </a:t>
            </a:r>
            <a:r>
              <a:rPr lang="en-US" sz="1600" dirty="0" err="1">
                <a:solidFill>
                  <a:schemeClr val="tx2"/>
                </a:solidFill>
              </a:rPr>
              <a:t>countChars</a:t>
            </a:r>
            <a:r>
              <a:rPr lang="en-US" sz="1600" dirty="0">
                <a:solidFill>
                  <a:schemeClr val="tx2"/>
                </a:solidFill>
              </a:rPr>
              <a:t>(</a:t>
            </a:r>
            <a:r>
              <a:rPr lang="en-US" sz="1600" dirty="0" err="1">
                <a:solidFill>
                  <a:schemeClr val="tx2"/>
                </a:solidFill>
              </a:rPr>
              <a:t>obj</a:t>
            </a:r>
            <a:r>
              <a:rPr lang="en-US" sz="1600" dirty="0">
                <a:solidFill>
                  <a:schemeClr val="tx2"/>
                </a:solidFill>
              </a:rPr>
              <a:t>){ </a:t>
            </a:r>
            <a:r>
              <a:rPr lang="en-US" sz="1600" dirty="0" err="1">
                <a:solidFill>
                  <a:schemeClr val="tx2"/>
                </a:solidFill>
              </a:rPr>
              <a:t>var</a:t>
            </a:r>
            <a:r>
              <a:rPr lang="en-US" sz="1600" dirty="0">
                <a:solidFill>
                  <a:schemeClr val="tx2"/>
                </a:solidFill>
              </a:rPr>
              <a:t> words= </a:t>
            </a:r>
            <a:r>
              <a:rPr lang="en-US" sz="1600" dirty="0" err="1">
                <a:solidFill>
                  <a:schemeClr val="tx2"/>
                </a:solidFill>
              </a:rPr>
              <a:t>obj.value.match</a:t>
            </a:r>
            <a:r>
              <a:rPr lang="en-US" sz="1600" dirty="0">
                <a:solidFill>
                  <a:schemeClr val="tx2"/>
                </a:solidFill>
              </a:rPr>
              <a:t>(/\S+/g).</a:t>
            </a:r>
            <a:r>
              <a:rPr lang="en-US" sz="1600" dirty="0" err="1">
                <a:solidFill>
                  <a:schemeClr val="tx2"/>
                </a:solidFill>
              </a:rPr>
              <a:t>length;document.getElementById</a:t>
            </a:r>
            <a:r>
              <a:rPr lang="en-US" sz="1600" dirty="0">
                <a:solidFill>
                  <a:schemeClr val="tx2"/>
                </a:solidFill>
              </a:rPr>
              <a:t>("</a:t>
            </a:r>
            <a:r>
              <a:rPr lang="en-US" sz="1600" dirty="0" err="1">
                <a:solidFill>
                  <a:schemeClr val="tx2"/>
                </a:solidFill>
              </a:rPr>
              <a:t>charNum</a:t>
            </a:r>
            <a:r>
              <a:rPr lang="en-US" sz="1600" dirty="0">
                <a:solidFill>
                  <a:schemeClr val="tx2"/>
                </a:solidFill>
              </a:rPr>
              <a:t>").</a:t>
            </a:r>
            <a:r>
              <a:rPr lang="en-US" sz="1600" dirty="0" err="1">
                <a:solidFill>
                  <a:schemeClr val="tx2"/>
                </a:solidFill>
              </a:rPr>
              <a:t>innerHTML</a:t>
            </a:r>
            <a:r>
              <a:rPr lang="en-US" sz="1600" dirty="0">
                <a:solidFill>
                  <a:schemeClr val="tx2"/>
                </a:solidFill>
              </a:rPr>
              <a:t> = </a:t>
            </a:r>
            <a:r>
              <a:rPr lang="en-US" sz="1600" dirty="0" err="1">
                <a:solidFill>
                  <a:schemeClr val="tx2"/>
                </a:solidFill>
              </a:rPr>
              <a:t>obj.value.length</a:t>
            </a:r>
            <a:r>
              <a:rPr lang="en-US" sz="1600" dirty="0">
                <a:solidFill>
                  <a:schemeClr val="tx2"/>
                </a:solidFill>
              </a:rPr>
              <a:t>+' characters and '+words+' words'; }&lt;/script&gt;&lt;/head&gt;&lt;body&gt;&lt;p id="</a:t>
            </a:r>
            <a:r>
              <a:rPr lang="en-US" sz="1600" dirty="0" err="1">
                <a:solidFill>
                  <a:schemeClr val="tx2"/>
                </a:solidFill>
              </a:rPr>
              <a:t>charNum</a:t>
            </a:r>
            <a:r>
              <a:rPr lang="en-US" sz="1600" dirty="0">
                <a:solidFill>
                  <a:schemeClr val="tx2"/>
                </a:solidFill>
              </a:rPr>
              <a:t>"&gt;0 characters and 0 words&lt;/p&gt;&lt;form&gt;&lt;</a:t>
            </a:r>
            <a:r>
              <a:rPr lang="en-US" sz="1600" dirty="0" err="1">
                <a:solidFill>
                  <a:schemeClr val="tx2"/>
                </a:solidFill>
              </a:rPr>
              <a:t>textarea</a:t>
            </a:r>
            <a:r>
              <a:rPr lang="en-US" sz="1600" dirty="0">
                <a:solidFill>
                  <a:schemeClr val="tx2"/>
                </a:solidFill>
              </a:rPr>
              <a:t> rows="30" style="width: 800px;height: 500px;" wrap="soft" </a:t>
            </a:r>
            <a:r>
              <a:rPr lang="en-US" sz="1600" dirty="0" err="1">
                <a:solidFill>
                  <a:schemeClr val="tx2"/>
                </a:solidFill>
              </a:rPr>
              <a:t>onkeyup</a:t>
            </a:r>
            <a:r>
              <a:rPr lang="en-US" sz="1600" dirty="0">
                <a:solidFill>
                  <a:schemeClr val="tx2"/>
                </a:solidFill>
              </a:rPr>
              <a:t>="</a:t>
            </a:r>
            <a:r>
              <a:rPr lang="en-US" sz="1600" dirty="0" err="1">
                <a:solidFill>
                  <a:schemeClr val="tx2"/>
                </a:solidFill>
              </a:rPr>
              <a:t>countChars</a:t>
            </a:r>
            <a:r>
              <a:rPr lang="en-US" sz="1600" dirty="0">
                <a:solidFill>
                  <a:schemeClr val="tx2"/>
                </a:solidFill>
              </a:rPr>
              <a:t>(this);"&gt; &lt;/</a:t>
            </a:r>
            <a:r>
              <a:rPr lang="en-US" sz="1600" dirty="0" err="1">
                <a:solidFill>
                  <a:schemeClr val="tx2"/>
                </a:solidFill>
              </a:rPr>
              <a:t>textarea</a:t>
            </a:r>
            <a:r>
              <a:rPr lang="en-US" sz="1600" dirty="0">
                <a:solidFill>
                  <a:schemeClr val="tx2"/>
                </a:solidFill>
              </a:rPr>
              <a:t>&gt; &lt;/form&gt;&lt;/body&gt;&lt;/html&gt;</a:t>
            </a:r>
          </a:p>
          <a:p>
            <a:pPr marL="0" indent="0">
              <a:buFontTx/>
              <a:buNone/>
            </a:pPr>
            <a:endParaRPr lang="en-US" sz="1600" kern="0" dirty="0" smtClean="0"/>
          </a:p>
        </p:txBody>
      </p:sp>
    </p:spTree>
    <p:extLst>
      <p:ext uri="{BB962C8B-B14F-4D97-AF65-F5344CB8AC3E}">
        <p14:creationId xmlns:p14="http://schemas.microsoft.com/office/powerpoint/2010/main" val="34670509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534400" cy="685800"/>
          </a:xfrm>
        </p:spPr>
        <p:txBody>
          <a:bodyPr/>
          <a:lstStyle/>
          <a:p>
            <a:r>
              <a:rPr lang="en-US" dirty="0" smtClean="0"/>
              <a:t>Editor popup (cont.)</a:t>
            </a:r>
            <a:endParaRPr lang="en-US" dirty="0"/>
          </a:p>
        </p:txBody>
      </p:sp>
      <p:sp>
        <p:nvSpPr>
          <p:cNvPr id="5" name="Slide Number Placeholder 4"/>
          <p:cNvSpPr>
            <a:spLocks noGrp="1"/>
          </p:cNvSpPr>
          <p:nvPr>
            <p:ph type="sldNum" sz="quarter" idx="4"/>
          </p:nvPr>
        </p:nvSpPr>
        <p:spPr/>
        <p:txBody>
          <a:bodyPr/>
          <a:lstStyle/>
          <a:p>
            <a:fld id="{B76D5A60-14C5-4312-9CC4-61DE7CC59792}" type="slidenum">
              <a:rPr lang="en-US" smtClean="0"/>
              <a:pPr/>
              <a:t>18</a:t>
            </a:fld>
            <a:endParaRPr lang="en-US" dirty="0"/>
          </a:p>
        </p:txBody>
      </p:sp>
      <p:sp>
        <p:nvSpPr>
          <p:cNvPr id="8" name="Content Placeholder 2"/>
          <p:cNvSpPr txBox="1">
            <a:spLocks/>
          </p:cNvSpPr>
          <p:nvPr/>
        </p:nvSpPr>
        <p:spPr bwMode="auto">
          <a:xfrm>
            <a:off x="457200" y="990601"/>
            <a:ext cx="4300537" cy="6857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600" kern="0" dirty="0"/>
              <a:t>This won’t run in the Console but you can just </a:t>
            </a:r>
            <a:r>
              <a:rPr lang="en-US" sz="1600" kern="0" dirty="0" smtClean="0"/>
              <a:t>make it </a:t>
            </a:r>
            <a:r>
              <a:rPr lang="en-US" sz="1600" kern="0" dirty="0"/>
              <a:t>a </a:t>
            </a:r>
            <a:r>
              <a:rPr lang="en-US" sz="1600" kern="0" dirty="0" smtClean="0"/>
              <a:t>favorite/bookmark in your browser:</a:t>
            </a:r>
          </a:p>
          <a:p>
            <a:pPr marL="0" indent="0">
              <a:buFontTx/>
              <a:buNone/>
            </a:pPr>
            <a:endParaRPr lang="en-US" sz="1600" kern="0" dirty="0"/>
          </a:p>
          <a:p>
            <a:pPr>
              <a:buFontTx/>
              <a:buAutoNum type="arabicPeriod"/>
            </a:pPr>
            <a:r>
              <a:rPr lang="en-US" sz="1600" kern="0" dirty="0" smtClean="0"/>
              <a:t>Copy the full code from bottom right of previous slide</a:t>
            </a:r>
          </a:p>
          <a:p>
            <a:pPr>
              <a:buFontTx/>
              <a:buAutoNum type="arabicPeriod"/>
            </a:pPr>
            <a:r>
              <a:rPr lang="en-US" sz="1600" kern="0" dirty="0" smtClean="0"/>
              <a:t>Do a random Google search or go to any URL you haven’t bookmarked yet</a:t>
            </a:r>
          </a:p>
          <a:p>
            <a:pPr>
              <a:buFontTx/>
              <a:buAutoNum type="arabicPeriod"/>
            </a:pPr>
            <a:r>
              <a:rPr lang="en-US" sz="1600" kern="0" dirty="0" smtClean="0"/>
              <a:t>Make a favorite for it, but be sure to select Bookmarks bar (or Favorites bar in Microsoft Edge browser) before clicking Done (see screenshot upper right)</a:t>
            </a:r>
          </a:p>
          <a:p>
            <a:pPr>
              <a:buFontTx/>
              <a:buAutoNum type="arabicPeriod"/>
            </a:pPr>
            <a:r>
              <a:rPr lang="en-US" sz="1600" kern="0" dirty="0" smtClean="0"/>
              <a:t>Right click the bookmark and select Edit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76200"/>
            <a:ext cx="4271963" cy="250530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716" y="2514600"/>
            <a:ext cx="4474284" cy="1752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398" y="4441339"/>
            <a:ext cx="2821601" cy="2340461"/>
          </a:xfrm>
          <a:prstGeom prst="rect">
            <a:avLst/>
          </a:prstGeom>
        </p:spPr>
      </p:pic>
      <p:sp>
        <p:nvSpPr>
          <p:cNvPr id="7" name="Rectangle 6"/>
          <p:cNvSpPr/>
          <p:nvPr/>
        </p:nvSpPr>
        <p:spPr>
          <a:xfrm>
            <a:off x="457200" y="4267200"/>
            <a:ext cx="5715000" cy="2062103"/>
          </a:xfrm>
          <a:prstGeom prst="rect">
            <a:avLst/>
          </a:prstGeom>
        </p:spPr>
        <p:txBody>
          <a:bodyPr wrap="square">
            <a:spAutoFit/>
          </a:bodyPr>
          <a:lstStyle/>
          <a:p>
            <a:pPr marL="342900" indent="-342900">
              <a:buFont typeface="+mj-lt"/>
              <a:buAutoNum type="arabicPeriod" startAt="5"/>
            </a:pPr>
            <a:r>
              <a:rPr lang="en-US" sz="1600" kern="0" dirty="0"/>
              <a:t>In the Name field, use your backspace or delete key to remove what’s there and type something like </a:t>
            </a:r>
            <a:r>
              <a:rPr lang="en-US" sz="1600" kern="0" dirty="0" err="1"/>
              <a:t>TextBox</a:t>
            </a:r>
            <a:r>
              <a:rPr lang="en-US" sz="1600" kern="0" dirty="0"/>
              <a:t> Counter instead</a:t>
            </a:r>
          </a:p>
          <a:p>
            <a:pPr marL="342900" indent="-342900">
              <a:buFont typeface="+mj-lt"/>
              <a:buAutoNum type="arabicPeriod" startAt="5"/>
            </a:pPr>
            <a:r>
              <a:rPr lang="en-US" sz="1600" kern="0" dirty="0"/>
              <a:t>In the URL field, </a:t>
            </a:r>
            <a:r>
              <a:rPr lang="en-US" sz="1600" kern="0" dirty="0" smtClean="0"/>
              <a:t>backspace to </a:t>
            </a:r>
            <a:r>
              <a:rPr lang="en-US" sz="1600" kern="0" dirty="0"/>
              <a:t>remove URL and then paste (</a:t>
            </a:r>
            <a:r>
              <a:rPr lang="en-US" sz="1600" kern="0" dirty="0" err="1"/>
              <a:t>Ctrl+v</a:t>
            </a:r>
            <a:r>
              <a:rPr lang="en-US" sz="1600" kern="0" dirty="0"/>
              <a:t>) which will insert all the code from step 1</a:t>
            </a:r>
          </a:p>
          <a:p>
            <a:pPr marL="342900" indent="-342900">
              <a:buFont typeface="+mj-lt"/>
              <a:buAutoNum type="arabicPeriod" startAt="5"/>
            </a:pPr>
            <a:r>
              <a:rPr lang="en-US" sz="1600" kern="0" dirty="0"/>
              <a:t>Click Save (or Done) at bottom of Edit </a:t>
            </a:r>
            <a:r>
              <a:rPr lang="en-US" sz="1600" kern="0" dirty="0" smtClean="0"/>
              <a:t>bookmark popup.</a:t>
            </a:r>
            <a:endParaRPr lang="en-US" sz="1600" kern="0" dirty="0"/>
          </a:p>
          <a:p>
            <a:pPr marL="342900" indent="-342900">
              <a:buFont typeface="+mj-lt"/>
              <a:buAutoNum type="arabicPeriod" startAt="5"/>
            </a:pPr>
            <a:r>
              <a:rPr lang="en-US" sz="1600" kern="0" dirty="0"/>
              <a:t>Now click </a:t>
            </a:r>
            <a:r>
              <a:rPr lang="en-US" sz="1600" kern="0" dirty="0" err="1"/>
              <a:t>TextBox</a:t>
            </a:r>
            <a:r>
              <a:rPr lang="en-US" sz="1600" kern="0" dirty="0"/>
              <a:t> Counter </a:t>
            </a:r>
            <a:r>
              <a:rPr lang="en-US" sz="1600" kern="0" dirty="0" smtClean="0"/>
              <a:t>in your bookmarks bar and </a:t>
            </a:r>
            <a:r>
              <a:rPr lang="en-US" sz="1600" kern="0" dirty="0"/>
              <a:t>watch the magic!</a:t>
            </a:r>
          </a:p>
        </p:txBody>
      </p:sp>
      <p:sp>
        <p:nvSpPr>
          <p:cNvPr id="10" name="Right Arrow 9"/>
          <p:cNvSpPr/>
          <p:nvPr/>
        </p:nvSpPr>
        <p:spPr>
          <a:xfrm>
            <a:off x="4572001" y="3962400"/>
            <a:ext cx="1371600" cy="2286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2440602" y="4800600"/>
            <a:ext cx="3960198" cy="2286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5791200" y="5271076"/>
            <a:ext cx="609600" cy="29152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0601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lstStyle/>
          <a:p>
            <a:r>
              <a:rPr lang="en-US" dirty="0" smtClean="0"/>
              <a:t>How deep would you like to go?</a:t>
            </a:r>
            <a:endParaRPr lang="en-US" dirty="0"/>
          </a:p>
        </p:txBody>
      </p:sp>
      <p:sp>
        <p:nvSpPr>
          <p:cNvPr id="3" name="Content Placeholder 2"/>
          <p:cNvSpPr>
            <a:spLocks noGrp="1"/>
          </p:cNvSpPr>
          <p:nvPr>
            <p:ph idx="1"/>
          </p:nvPr>
        </p:nvSpPr>
        <p:spPr>
          <a:xfrm>
            <a:off x="381000" y="914401"/>
            <a:ext cx="8305800" cy="914399"/>
          </a:xfrm>
        </p:spPr>
        <p:txBody>
          <a:bodyPr/>
          <a:lstStyle/>
          <a:p>
            <a:pPr marL="0" indent="0">
              <a:buNone/>
            </a:pPr>
            <a:r>
              <a:rPr lang="en-US" sz="2400" dirty="0" smtClean="0"/>
              <a:t>Some ways to implement bookmarklets, </a:t>
            </a:r>
            <a:r>
              <a:rPr lang="en-US" sz="2400" dirty="0"/>
              <a:t>jump off the train when </a:t>
            </a:r>
            <a:r>
              <a:rPr lang="en-US" sz="2400" dirty="0" smtClean="0"/>
              <a:t>you arrive at your preferred destination:</a:t>
            </a:r>
          </a:p>
        </p:txBody>
      </p:sp>
      <p:sp>
        <p:nvSpPr>
          <p:cNvPr id="5" name="Slide Number Placeholder 4"/>
          <p:cNvSpPr>
            <a:spLocks noGrp="1"/>
          </p:cNvSpPr>
          <p:nvPr>
            <p:ph type="sldNum" sz="quarter" idx="4"/>
          </p:nvPr>
        </p:nvSpPr>
        <p:spPr/>
        <p:txBody>
          <a:bodyPr/>
          <a:lstStyle/>
          <a:p>
            <a:fld id="{B76D5A60-14C5-4312-9CC4-61DE7CC59792}" type="slidenum">
              <a:rPr lang="en-US" smtClean="0"/>
              <a:pPr/>
              <a:t>19</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1" y="1768105"/>
            <a:ext cx="4191000" cy="3261095"/>
          </a:xfrm>
          <a:prstGeom prst="rect">
            <a:avLst/>
          </a:prstGeom>
        </p:spPr>
      </p:pic>
      <p:sp>
        <p:nvSpPr>
          <p:cNvPr id="8" name="Content Placeholder 2"/>
          <p:cNvSpPr txBox="1">
            <a:spLocks/>
          </p:cNvSpPr>
          <p:nvPr/>
        </p:nvSpPr>
        <p:spPr bwMode="auto">
          <a:xfrm>
            <a:off x="381000" y="1828800"/>
            <a:ext cx="4419600" cy="2209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514350" indent="-514350">
              <a:buFont typeface="+mj-lt"/>
              <a:buAutoNum type="arabicPeriod"/>
            </a:pPr>
            <a:r>
              <a:rPr lang="en-US" sz="2400" kern="0" dirty="0" smtClean="0"/>
              <a:t>Copy someone else’s bookmarklet into your browser as is</a:t>
            </a:r>
          </a:p>
          <a:p>
            <a:pPr marL="514350" indent="-514350">
              <a:buFont typeface="+mj-lt"/>
              <a:buAutoNum type="arabicPeriod"/>
            </a:pPr>
            <a:r>
              <a:rPr lang="en-US" sz="2400" kern="0" dirty="0" smtClean="0"/>
              <a:t>Get a bunch at a time (&amp; share yours) using Bookmarklet combiner</a:t>
            </a:r>
          </a:p>
          <a:p>
            <a:pPr marL="514350" indent="-514350">
              <a:buFont typeface="+mj-lt"/>
              <a:buAutoNum type="arabicPeriod"/>
            </a:pPr>
            <a:r>
              <a:rPr lang="en-US" sz="2400" kern="0" dirty="0" smtClean="0"/>
              <a:t>Learn a little JavaScript so you can customize or create your own (maximum flexibility, but takes more time &amp; tech skill to master)</a:t>
            </a:r>
          </a:p>
        </p:txBody>
      </p:sp>
    </p:spTree>
    <p:extLst>
      <p:ext uri="{BB962C8B-B14F-4D97-AF65-F5344CB8AC3E}">
        <p14:creationId xmlns:p14="http://schemas.microsoft.com/office/powerpoint/2010/main" val="34708102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Glenn Gutmacher?</a:t>
            </a:r>
            <a:endParaRPr lang="en-US" dirty="0"/>
          </a:p>
        </p:txBody>
      </p:sp>
      <p:sp>
        <p:nvSpPr>
          <p:cNvPr id="3" name="Content Placeholder 2"/>
          <p:cNvSpPr>
            <a:spLocks noGrp="1"/>
          </p:cNvSpPr>
          <p:nvPr>
            <p:ph idx="1"/>
          </p:nvPr>
        </p:nvSpPr>
        <p:spPr>
          <a:xfrm>
            <a:off x="457200" y="1143000"/>
            <a:ext cx="8229600" cy="4906963"/>
          </a:xfrm>
        </p:spPr>
        <p:txBody>
          <a:bodyPr/>
          <a:lstStyle/>
          <a:p>
            <a:pPr marL="225425" lvl="2" indent="-225425">
              <a:lnSpc>
                <a:spcPts val="2200"/>
              </a:lnSpc>
            </a:pPr>
            <a:r>
              <a:rPr lang="en-US" sz="2000" dirty="0" smtClean="0">
                <a:solidFill>
                  <a:schemeClr val="tx1"/>
                </a:solidFill>
              </a:rPr>
              <a:t>At State Street since 2015 (world’s #2 custody bank, $10B+ revenue), first built out a NA-focused diversity sourcing team, and centralizing sourcing globally since, plus some recruitment marketing</a:t>
            </a:r>
          </a:p>
          <a:p>
            <a:pPr marL="225425" lvl="2" indent="-225425">
              <a:lnSpc>
                <a:spcPts val="2200"/>
              </a:lnSpc>
            </a:pPr>
            <a:r>
              <a:rPr lang="en-US" sz="2000" dirty="0" smtClean="0">
                <a:solidFill>
                  <a:schemeClr val="tx1"/>
                </a:solidFill>
              </a:rPr>
              <a:t>At </a:t>
            </a:r>
            <a:r>
              <a:rPr lang="en-US" sz="2000" dirty="0">
                <a:solidFill>
                  <a:schemeClr val="tx1"/>
                </a:solidFill>
              </a:rPr>
              <a:t>Avanade </a:t>
            </a:r>
            <a:r>
              <a:rPr lang="en-US" sz="2000" dirty="0" smtClean="0">
                <a:solidFill>
                  <a:schemeClr val="tx1"/>
                </a:solidFill>
              </a:rPr>
              <a:t>2010-15, </a:t>
            </a:r>
            <a:r>
              <a:rPr lang="en-US" sz="2000" dirty="0">
                <a:solidFill>
                  <a:schemeClr val="tx1"/>
                </a:solidFill>
              </a:rPr>
              <a:t>managing offshore sourcing team supporting North America, lead </a:t>
            </a:r>
            <a:r>
              <a:rPr lang="en-US" sz="2000" dirty="0" smtClean="0">
                <a:solidFill>
                  <a:schemeClr val="tx1"/>
                </a:solidFill>
              </a:rPr>
              <a:t>strategic </a:t>
            </a:r>
            <a:r>
              <a:rPr lang="en-US" sz="2000" dirty="0">
                <a:solidFill>
                  <a:schemeClr val="tx1"/>
                </a:solidFill>
              </a:rPr>
              <a:t>online sourcing strategies and global training</a:t>
            </a:r>
          </a:p>
          <a:p>
            <a:pPr marL="225425" lvl="2" indent="-225425">
              <a:lnSpc>
                <a:spcPts val="2200"/>
              </a:lnSpc>
            </a:pPr>
            <a:r>
              <a:rPr lang="en-US" sz="2000" dirty="0">
                <a:solidFill>
                  <a:schemeClr val="tx1"/>
                </a:solidFill>
              </a:rPr>
              <a:t>VP of </a:t>
            </a:r>
            <a:r>
              <a:rPr lang="en-US" sz="2000" dirty="0" err="1" smtClean="0">
                <a:solidFill>
                  <a:schemeClr val="tx1"/>
                </a:solidFill>
              </a:rPr>
              <a:t>Arbita’s</a:t>
            </a:r>
            <a:r>
              <a:rPr lang="en-US" sz="2000" dirty="0" smtClean="0">
                <a:solidFill>
                  <a:schemeClr val="tx1"/>
                </a:solidFill>
              </a:rPr>
              <a:t> Recruiter </a:t>
            </a:r>
            <a:r>
              <a:rPr lang="en-US" sz="2000" dirty="0">
                <a:solidFill>
                  <a:schemeClr val="tx1"/>
                </a:solidFill>
              </a:rPr>
              <a:t>Consulting &amp; Education Services (2008-2010</a:t>
            </a:r>
            <a:r>
              <a:rPr lang="en-US" sz="2000" dirty="0" smtClean="0">
                <a:solidFill>
                  <a:schemeClr val="tx1"/>
                </a:solidFill>
              </a:rPr>
              <a:t>) training many companies on sourcing with Shally Steckerl</a:t>
            </a:r>
            <a:endParaRPr lang="en-US" sz="2000" dirty="0">
              <a:solidFill>
                <a:schemeClr val="tx1"/>
              </a:solidFill>
            </a:endParaRPr>
          </a:p>
          <a:p>
            <a:pPr marL="225425" lvl="2" indent="-225425">
              <a:lnSpc>
                <a:spcPts val="2200"/>
              </a:lnSpc>
            </a:pPr>
            <a:r>
              <a:rPr lang="en-US" sz="2000" dirty="0">
                <a:solidFill>
                  <a:schemeClr val="tx1"/>
                </a:solidFill>
              </a:rPr>
              <a:t>Senior Sourcer at Microsoft (2005-2008) &amp; Getronics (2003-2005)</a:t>
            </a:r>
          </a:p>
          <a:p>
            <a:pPr marL="225425" lvl="2" indent="-225425">
              <a:lnSpc>
                <a:spcPts val="2200"/>
              </a:lnSpc>
            </a:pPr>
            <a:r>
              <a:rPr lang="en-US" sz="2000" dirty="0">
                <a:solidFill>
                  <a:schemeClr val="tx1"/>
                </a:solidFill>
              </a:rPr>
              <a:t>Pioneering Sourcing trainer and methods since </a:t>
            </a:r>
            <a:r>
              <a:rPr lang="en-US" sz="2000" dirty="0" smtClean="0">
                <a:solidFill>
                  <a:schemeClr val="tx1"/>
                </a:solidFill>
              </a:rPr>
              <a:t>1997 (Founder of </a:t>
            </a:r>
            <a:r>
              <a:rPr lang="en-US" sz="2000" dirty="0" smtClean="0">
                <a:solidFill>
                  <a:schemeClr val="tx1"/>
                </a:solidFill>
                <a:hlinkClick r:id="rId2"/>
              </a:rPr>
              <a:t>Recruiting-Online.com</a:t>
            </a:r>
            <a:r>
              <a:rPr lang="en-US" sz="2000" dirty="0" smtClean="0">
                <a:solidFill>
                  <a:schemeClr val="tx1"/>
                </a:solidFill>
              </a:rPr>
              <a:t>)</a:t>
            </a:r>
          </a:p>
          <a:p>
            <a:pPr marL="225425" lvl="2" indent="-225425">
              <a:lnSpc>
                <a:spcPts val="2200"/>
              </a:lnSpc>
            </a:pPr>
            <a:r>
              <a:rPr lang="en-US" sz="2000" dirty="0" smtClean="0">
                <a:solidFill>
                  <a:schemeClr val="tx1"/>
                </a:solidFill>
              </a:rPr>
              <a:t>Founded </a:t>
            </a:r>
            <a:r>
              <a:rPr lang="en-US" sz="2000" dirty="0">
                <a:solidFill>
                  <a:schemeClr val="tx1"/>
                </a:solidFill>
              </a:rPr>
              <a:t>JobSmart in 1996, greater Boston's 1st regional career portal (owned by a major newspaper chain</a:t>
            </a:r>
            <a:r>
              <a:rPr lang="en-US" sz="2000" dirty="0" smtClean="0">
                <a:solidFill>
                  <a:schemeClr val="tx1"/>
                </a:solidFill>
              </a:rPr>
              <a:t>)</a:t>
            </a:r>
          </a:p>
          <a:p>
            <a:pPr marL="225425" lvl="2" indent="-225425">
              <a:lnSpc>
                <a:spcPts val="2200"/>
              </a:lnSpc>
            </a:pPr>
            <a:r>
              <a:rPr lang="en-US" sz="2000" dirty="0" smtClean="0">
                <a:solidFill>
                  <a:schemeClr val="tx1"/>
                </a:solidFill>
              </a:rPr>
              <a:t>Co-founder, Boston Area Talent Sourcing Association </a:t>
            </a:r>
            <a:r>
              <a:rPr lang="en-US" sz="2000" dirty="0" smtClean="0">
                <a:solidFill>
                  <a:schemeClr val="tx1"/>
                </a:solidFill>
                <a:hlinkClick r:id="rId3"/>
              </a:rPr>
              <a:t>www.batsa.us</a:t>
            </a:r>
            <a:endParaRPr lang="en-US" sz="2000" dirty="0">
              <a:solidFill>
                <a:schemeClr val="tx1"/>
              </a:solidFill>
            </a:endParaRPr>
          </a:p>
          <a:p>
            <a:pPr marL="225425" lvl="2" indent="-225425">
              <a:lnSpc>
                <a:spcPts val="2200"/>
              </a:lnSpc>
            </a:pPr>
            <a:r>
              <a:rPr lang="en-US" sz="2000" dirty="0" smtClean="0">
                <a:solidFill>
                  <a:schemeClr val="tx1"/>
                </a:solidFill>
              </a:rPr>
              <a:t>Yale University graduate, started </a:t>
            </a:r>
            <a:r>
              <a:rPr lang="en-US" sz="2000" dirty="0">
                <a:solidFill>
                  <a:schemeClr val="tx1"/>
                </a:solidFill>
              </a:rPr>
              <a:t>out in </a:t>
            </a:r>
            <a:r>
              <a:rPr lang="en-US" sz="2000" dirty="0" smtClean="0">
                <a:solidFill>
                  <a:schemeClr val="tx1"/>
                </a:solidFill>
              </a:rPr>
              <a:t>Broadcasting</a:t>
            </a:r>
            <a:endParaRPr lang="en-US" sz="2000" dirty="0">
              <a:solidFill>
                <a:schemeClr val="tx1"/>
              </a:solidFill>
            </a:endParaRPr>
          </a:p>
          <a:p>
            <a:pPr marL="225425" lvl="2" indent="-225425">
              <a:lnSpc>
                <a:spcPts val="2200"/>
              </a:lnSpc>
            </a:pPr>
            <a:r>
              <a:rPr lang="en-US" sz="2000" dirty="0" smtClean="0">
                <a:solidFill>
                  <a:schemeClr val="tx1"/>
                </a:solidFill>
              </a:rPr>
              <a:t>Wife </a:t>
            </a:r>
            <a:r>
              <a:rPr lang="en-US" sz="2000" dirty="0">
                <a:solidFill>
                  <a:schemeClr val="tx1"/>
                </a:solidFill>
              </a:rPr>
              <a:t>+</a:t>
            </a:r>
            <a:r>
              <a:rPr lang="en-US" sz="2000" dirty="0" smtClean="0">
                <a:solidFill>
                  <a:schemeClr val="tx1"/>
                </a:solidFill>
              </a:rPr>
              <a:t> 3 sons ages 22, 19 and 15 living near Boston USA</a:t>
            </a:r>
            <a:endParaRPr lang="en-US" dirty="0" smtClean="0"/>
          </a:p>
        </p:txBody>
      </p:sp>
      <p:sp>
        <p:nvSpPr>
          <p:cNvPr id="5" name="Slide Number Placeholder 4"/>
          <p:cNvSpPr>
            <a:spLocks noGrp="1"/>
          </p:cNvSpPr>
          <p:nvPr>
            <p:ph type="sldNum" sz="quarter" idx="4"/>
          </p:nvPr>
        </p:nvSpPr>
        <p:spPr/>
        <p:txBody>
          <a:bodyPr/>
          <a:lstStyle/>
          <a:p>
            <a:fld id="{B76D5A60-14C5-4312-9CC4-61DE7CC59792}" type="slidenum">
              <a:rPr lang="en-US" smtClean="0"/>
              <a:pPr/>
              <a:t>2</a:t>
            </a:fld>
            <a:endParaRPr lang="en-US" dirty="0"/>
          </a:p>
        </p:txBody>
      </p:sp>
    </p:spTree>
    <p:extLst>
      <p:ext uri="{BB962C8B-B14F-4D97-AF65-F5344CB8AC3E}">
        <p14:creationId xmlns:p14="http://schemas.microsoft.com/office/powerpoint/2010/main" val="33440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r>
              <a:rPr lang="en-US" dirty="0" smtClean="0"/>
              <a:t>Custom sets of bookmarklets from Bookmarklet</a:t>
            </a:r>
            <a:r>
              <a:rPr lang="en-US" dirty="0"/>
              <a:t> </a:t>
            </a:r>
            <a:r>
              <a:rPr lang="en-US" dirty="0" smtClean="0"/>
              <a:t>Combiner</a:t>
            </a:r>
            <a:endParaRPr lang="en-US" dirty="0"/>
          </a:p>
        </p:txBody>
      </p:sp>
      <p:sp>
        <p:nvSpPr>
          <p:cNvPr id="3" name="Content Placeholder 2"/>
          <p:cNvSpPr>
            <a:spLocks noGrp="1"/>
          </p:cNvSpPr>
          <p:nvPr>
            <p:ph idx="1"/>
          </p:nvPr>
        </p:nvSpPr>
        <p:spPr>
          <a:xfrm>
            <a:off x="381000" y="1219200"/>
            <a:ext cx="8458200" cy="4983163"/>
          </a:xfrm>
        </p:spPr>
        <p:txBody>
          <a:bodyPr/>
          <a:lstStyle/>
          <a:p>
            <a:pPr marL="0" indent="0">
              <a:buNone/>
            </a:pPr>
            <a:r>
              <a:rPr lang="en-US" sz="1800" dirty="0" smtClean="0"/>
              <a:t>Advantages: 1) full flexibility on content (you will enter custom JavaScript), 2) the set of bookmarks can be private or shareable, 3) no one can edit your original code, and </a:t>
            </a:r>
            <a:r>
              <a:rPr lang="en-US" sz="1800" dirty="0"/>
              <a:t>4</a:t>
            </a:r>
            <a:r>
              <a:rPr lang="en-US" sz="1800" dirty="0" smtClean="0"/>
              <a:t>) easy for anyone to add the set to their own browser (Chrome, Edge, Firefox, etc.)</a:t>
            </a:r>
          </a:p>
          <a:p>
            <a:pPr>
              <a:buAutoNum type="arabicPeriod"/>
            </a:pPr>
            <a:r>
              <a:rPr lang="en-US" sz="1800" dirty="0" smtClean="0"/>
              <a:t>Go to </a:t>
            </a:r>
            <a:r>
              <a:rPr lang="en-US" sz="1800" dirty="0" smtClean="0">
                <a:hlinkClick r:id="rId2"/>
              </a:rPr>
              <a:t>Bookmarklet Combiner</a:t>
            </a:r>
            <a:r>
              <a:rPr lang="en-US" sz="1800" dirty="0" smtClean="0"/>
              <a:t> (or see next slide for screenshot)</a:t>
            </a:r>
            <a:endParaRPr lang="en-US" sz="1800" dirty="0"/>
          </a:p>
          <a:p>
            <a:pPr>
              <a:buAutoNum type="arabicPeriod"/>
            </a:pPr>
            <a:r>
              <a:rPr lang="en-US" sz="1800" dirty="0" smtClean="0"/>
              <a:t>In the first section (“1. Enter bookmarklets”), type a logical bookmarklet name in the Name field and paste the full JavaScript code in the URL field (see next slide for a few basic but useful examples of JS-formatted bookmarklets to use)</a:t>
            </a:r>
          </a:p>
          <a:p>
            <a:pPr>
              <a:buAutoNum type="arabicPeriod"/>
            </a:pPr>
            <a:r>
              <a:rPr lang="en-US" sz="1800" dirty="0" smtClean="0"/>
              <a:t>Repeat previous steps with additional bookmarklets (click gray “Add another” button if you want to save a larger set)</a:t>
            </a:r>
          </a:p>
          <a:p>
            <a:pPr>
              <a:buAutoNum type="arabicPeriod"/>
            </a:pPr>
            <a:r>
              <a:rPr lang="en-US" sz="1800" dirty="0" smtClean="0"/>
              <a:t>Section 2 determines how you want to display/run them.</a:t>
            </a:r>
          </a:p>
          <a:p>
            <a:pPr>
              <a:buAutoNum type="arabicPeriod"/>
            </a:pPr>
            <a:r>
              <a:rPr lang="en-US" sz="1800" dirty="0" smtClean="0"/>
              <a:t>Section 3 is where you name this *set* of bookmarklets</a:t>
            </a:r>
          </a:p>
          <a:p>
            <a:pPr>
              <a:buAutoNum type="arabicPeriod"/>
            </a:pPr>
            <a:r>
              <a:rPr lang="en-US" sz="1800" dirty="0" smtClean="0"/>
              <a:t>In the “Result” section at the bottom, click Save button, then mouse-drag the bookmarklet set button onto your browser’s bookmarks/favorites bar to make it accessible there (you can move it later to a subfolder if desired).</a:t>
            </a:r>
          </a:p>
          <a:p>
            <a:pPr>
              <a:buAutoNum type="arabicPeriod"/>
            </a:pPr>
            <a:r>
              <a:rPr lang="en-US" sz="1800" dirty="0" smtClean="0"/>
              <a:t>If you share the URL of your bookmarklet set, others can drag your set into their browsers, too!</a:t>
            </a:r>
            <a:endParaRPr lang="en-US" sz="1800" dirty="0"/>
          </a:p>
        </p:txBody>
      </p:sp>
      <p:sp>
        <p:nvSpPr>
          <p:cNvPr id="5" name="Slide Number Placeholder 4"/>
          <p:cNvSpPr>
            <a:spLocks noGrp="1"/>
          </p:cNvSpPr>
          <p:nvPr>
            <p:ph type="sldNum" sz="quarter" idx="4"/>
          </p:nvPr>
        </p:nvSpPr>
        <p:spPr/>
        <p:txBody>
          <a:bodyPr/>
          <a:lstStyle/>
          <a:p>
            <a:fld id="{B76D5A60-14C5-4312-9CC4-61DE7CC59792}" type="slidenum">
              <a:rPr lang="en-US" smtClean="0"/>
              <a:pPr/>
              <a:t>20</a:t>
            </a:fld>
            <a:endParaRPr lang="en-US" dirty="0"/>
          </a:p>
        </p:txBody>
      </p:sp>
    </p:spTree>
    <p:extLst>
      <p:ext uri="{BB962C8B-B14F-4D97-AF65-F5344CB8AC3E}">
        <p14:creationId xmlns:p14="http://schemas.microsoft.com/office/powerpoint/2010/main" val="4342706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69273"/>
            <a:ext cx="6934200" cy="6788727"/>
          </a:xfrm>
        </p:spPr>
      </p:pic>
      <p:sp>
        <p:nvSpPr>
          <p:cNvPr id="5" name="Slide Number Placeholder 4"/>
          <p:cNvSpPr>
            <a:spLocks noGrp="1"/>
          </p:cNvSpPr>
          <p:nvPr>
            <p:ph type="sldNum" sz="quarter" idx="4"/>
          </p:nvPr>
        </p:nvSpPr>
        <p:spPr/>
        <p:txBody>
          <a:bodyPr/>
          <a:lstStyle/>
          <a:p>
            <a:fld id="{B76D5A60-14C5-4312-9CC4-61DE7CC59792}" type="slidenum">
              <a:rPr lang="en-US" smtClean="0"/>
              <a:pPr/>
              <a:t>21</a:t>
            </a:fld>
            <a:endParaRPr lang="en-US" dirty="0"/>
          </a:p>
        </p:txBody>
      </p:sp>
      <p:sp>
        <p:nvSpPr>
          <p:cNvPr id="8" name="TextBox 7"/>
          <p:cNvSpPr txBox="1"/>
          <p:nvPr/>
        </p:nvSpPr>
        <p:spPr>
          <a:xfrm>
            <a:off x="381000" y="76200"/>
            <a:ext cx="1752600" cy="3170099"/>
          </a:xfrm>
          <a:prstGeom prst="rect">
            <a:avLst/>
          </a:prstGeom>
          <a:noFill/>
        </p:spPr>
        <p:txBody>
          <a:bodyPr wrap="square" rtlCol="0">
            <a:spAutoFit/>
          </a:bodyPr>
          <a:lstStyle/>
          <a:p>
            <a:r>
              <a:rPr lang="en-US" sz="2000" dirty="0" smtClean="0"/>
              <a:t>Starting page for a new set of bookmarklets created in the free tool </a:t>
            </a:r>
            <a:r>
              <a:rPr lang="en-US" sz="2000" dirty="0" smtClean="0">
                <a:hlinkClick r:id="rId3"/>
              </a:rPr>
              <a:t>Bookmarklet Combiner</a:t>
            </a:r>
            <a:r>
              <a:rPr lang="en-US" sz="2000" dirty="0" smtClean="0"/>
              <a:t> (hat tip Aaron </a:t>
            </a:r>
            <a:r>
              <a:rPr lang="en-US" sz="2000" dirty="0" err="1" smtClean="0"/>
              <a:t>Lintz</a:t>
            </a:r>
            <a:r>
              <a:rPr lang="en-US" sz="2000" dirty="0" smtClean="0"/>
              <a:t>)</a:t>
            </a:r>
            <a:endParaRPr lang="en-US" sz="2000" dirty="0"/>
          </a:p>
        </p:txBody>
      </p:sp>
    </p:spTree>
    <p:extLst>
      <p:ext uri="{BB962C8B-B14F-4D97-AF65-F5344CB8AC3E}">
        <p14:creationId xmlns:p14="http://schemas.microsoft.com/office/powerpoint/2010/main" val="36191098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common problems you can avoid</a:t>
            </a:r>
            <a:endParaRPr lang="en-US" dirty="0"/>
          </a:p>
        </p:txBody>
      </p:sp>
      <p:sp>
        <p:nvSpPr>
          <p:cNvPr id="3" name="Content Placeholder 2"/>
          <p:cNvSpPr>
            <a:spLocks noGrp="1"/>
          </p:cNvSpPr>
          <p:nvPr>
            <p:ph idx="1"/>
          </p:nvPr>
        </p:nvSpPr>
        <p:spPr>
          <a:xfrm>
            <a:off x="414338" y="990601"/>
            <a:ext cx="8424862" cy="989027"/>
          </a:xfrm>
        </p:spPr>
        <p:txBody>
          <a:bodyPr/>
          <a:lstStyle/>
          <a:p>
            <a:pPr marL="0" indent="0">
              <a:buNone/>
            </a:pPr>
            <a:r>
              <a:rPr lang="en-US" sz="1800" dirty="0" smtClean="0"/>
              <a:t>Learning to code can be hard. But don’t give up at the first obstacle. The rewards are great. Here are some things that may frustrate you and how to remedy:</a:t>
            </a:r>
          </a:p>
        </p:txBody>
      </p:sp>
      <p:sp>
        <p:nvSpPr>
          <p:cNvPr id="5" name="Slide Number Placeholder 4"/>
          <p:cNvSpPr>
            <a:spLocks noGrp="1"/>
          </p:cNvSpPr>
          <p:nvPr>
            <p:ph type="sldNum" sz="quarter" idx="4"/>
          </p:nvPr>
        </p:nvSpPr>
        <p:spPr/>
        <p:txBody>
          <a:bodyPr/>
          <a:lstStyle/>
          <a:p>
            <a:fld id="{B76D5A60-14C5-4312-9CC4-61DE7CC59792}" type="slidenum">
              <a:rPr lang="en-US" smtClean="0"/>
              <a:pPr/>
              <a:t>22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0107" y="2055829"/>
            <a:ext cx="4621493" cy="3887771"/>
          </a:xfrm>
          <a:prstGeom prst="rect">
            <a:avLst/>
          </a:prstGeom>
        </p:spPr>
      </p:pic>
      <p:sp>
        <p:nvSpPr>
          <p:cNvPr id="7" name="Content Placeholder 2"/>
          <p:cNvSpPr txBox="1">
            <a:spLocks/>
          </p:cNvSpPr>
          <p:nvPr/>
        </p:nvSpPr>
        <p:spPr bwMode="auto">
          <a:xfrm>
            <a:off x="414337" y="1828800"/>
            <a:ext cx="3852863" cy="2819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1600" kern="0" dirty="0" smtClean="0"/>
              <a:t>If your bookmarklet doesn’t appear to run, it’s usually due to some small syntax error in your code. Run it in your Console instead and it will tell you what line the error occurred on.</a:t>
            </a:r>
          </a:p>
          <a:p>
            <a:r>
              <a:rPr lang="en-US" sz="1600" kern="0" dirty="0" smtClean="0"/>
              <a:t>For more specific error checking, you can also enter it in a </a:t>
            </a:r>
            <a:r>
              <a:rPr lang="en-US" sz="1600" kern="0" dirty="0" smtClean="0">
                <a:hlinkClick r:id="rId3"/>
              </a:rPr>
              <a:t>free JavaScript code checker</a:t>
            </a:r>
            <a:r>
              <a:rPr lang="en-US" sz="1600" kern="0" dirty="0" smtClean="0"/>
              <a:t> like </a:t>
            </a:r>
            <a:r>
              <a:rPr lang="en-US" sz="1600" kern="0" dirty="0" err="1" smtClean="0">
                <a:hlinkClick r:id="rId4"/>
              </a:rPr>
              <a:t>JSHint</a:t>
            </a:r>
            <a:r>
              <a:rPr lang="en-US" sz="1600" kern="0" dirty="0" smtClean="0"/>
              <a:t>.</a:t>
            </a:r>
          </a:p>
          <a:p>
            <a:r>
              <a:rPr lang="en-US" sz="1600" kern="0" dirty="0" smtClean="0"/>
              <a:t>Extra spaces and line returns don't matter - insert more if it helps you read code easier</a:t>
            </a:r>
            <a:endParaRPr lang="en-US" sz="1600" kern="0" dirty="0" smtClean="0"/>
          </a:p>
          <a:p>
            <a:r>
              <a:rPr lang="en-US" sz="1600" kern="0" dirty="0" smtClean="0"/>
              <a:t>If you know the code is good, watch for a popup blocker icon to the right of your browser’s address bar (see screenshot). Click “Always allow” to unblock, then try running it again.</a:t>
            </a:r>
          </a:p>
        </p:txBody>
      </p:sp>
    </p:spTree>
    <p:extLst>
      <p:ext uri="{BB962C8B-B14F-4D97-AF65-F5344CB8AC3E}">
        <p14:creationId xmlns:p14="http://schemas.microsoft.com/office/powerpoint/2010/main" val="37087984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scraper software fails</a:t>
            </a:r>
            <a:endParaRPr lang="en-US" dirty="0"/>
          </a:p>
        </p:txBody>
      </p:sp>
      <p:sp>
        <p:nvSpPr>
          <p:cNvPr id="3" name="Content Placeholder 2"/>
          <p:cNvSpPr>
            <a:spLocks noGrp="1"/>
          </p:cNvSpPr>
          <p:nvPr>
            <p:ph idx="1"/>
          </p:nvPr>
        </p:nvSpPr>
        <p:spPr>
          <a:xfrm>
            <a:off x="414338" y="990600"/>
            <a:ext cx="8577262" cy="5135563"/>
          </a:xfrm>
        </p:spPr>
        <p:txBody>
          <a:bodyPr/>
          <a:lstStyle/>
          <a:p>
            <a:pPr marL="0" indent="0">
              <a:buNone/>
            </a:pPr>
            <a:r>
              <a:rPr lang="en-US" sz="1400" dirty="0" smtClean="0"/>
              <a:t>Fellow SOSUV presenter Bret Feig presented this challenge just a few days ago. </a:t>
            </a:r>
            <a:r>
              <a:rPr lang="en-US" sz="1400" dirty="0" smtClean="0"/>
              <a:t>No scraper worked on </a:t>
            </a:r>
            <a:r>
              <a:rPr lang="en-US" sz="1400" dirty="0">
                <a:hlinkClick r:id="rId2"/>
              </a:rPr>
              <a:t>https://</a:t>
            </a:r>
            <a:r>
              <a:rPr lang="en-US" sz="1400" dirty="0" smtClean="0">
                <a:hlinkClick r:id="rId2"/>
              </a:rPr>
              <a:t>script.google.com/macros/s/AKfycbycGK_GyPdNJ6_67JhLwiXgc9E8DFkNmR-Why0Vr10nQRAhfCWy/exec</a:t>
            </a:r>
            <a:r>
              <a:rPr lang="en-US" sz="1400" dirty="0" smtClean="0"/>
              <a:t> so I wrote this script to grab it. Note the use of console.log() to output the data to the browser console at the end, from where you can copy/paste into Excel or a Google sheet:</a:t>
            </a:r>
          </a:p>
          <a:p>
            <a:pPr marL="0" indent="0">
              <a:buNone/>
            </a:pPr>
            <a:r>
              <a:rPr lang="en-US" sz="1400" dirty="0" err="1"/>
              <a:t>var</a:t>
            </a:r>
            <a:r>
              <a:rPr lang="en-US" sz="1400" dirty="0"/>
              <a:t> g = </a:t>
            </a:r>
            <a:r>
              <a:rPr lang="en-US" sz="1400" dirty="0" err="1"/>
              <a:t>document.getElementsByClassName</a:t>
            </a:r>
            <a:r>
              <a:rPr lang="en-US" sz="1400" dirty="0"/>
              <a:t>("card-body");</a:t>
            </a:r>
          </a:p>
          <a:p>
            <a:pPr marL="0" indent="0">
              <a:buNone/>
            </a:pPr>
            <a:r>
              <a:rPr lang="en-US" sz="1400" dirty="0" err="1"/>
              <a:t>var</a:t>
            </a:r>
            <a:r>
              <a:rPr lang="en-US" sz="1400" dirty="0"/>
              <a:t> </a:t>
            </a:r>
            <a:r>
              <a:rPr lang="en-US" sz="1400" dirty="0" err="1"/>
              <a:t>pname</a:t>
            </a:r>
            <a:r>
              <a:rPr lang="en-US" sz="1400" dirty="0"/>
              <a:t>='', </a:t>
            </a:r>
            <a:r>
              <a:rPr lang="en-US" sz="1400" dirty="0" err="1"/>
              <a:t>jtitle</a:t>
            </a:r>
            <a:r>
              <a:rPr lang="en-US" sz="1400" dirty="0"/>
              <a:t>='', </a:t>
            </a:r>
            <a:r>
              <a:rPr lang="en-US" sz="1400" dirty="0" err="1"/>
              <a:t>loc</a:t>
            </a:r>
            <a:r>
              <a:rPr lang="en-US" sz="1400" dirty="0"/>
              <a:t>='', bio='', </a:t>
            </a:r>
            <a:r>
              <a:rPr lang="en-US" sz="1400" dirty="0" err="1"/>
              <a:t>LIurl</a:t>
            </a:r>
            <a:r>
              <a:rPr lang="en-US" sz="1400" dirty="0"/>
              <a:t>='', </a:t>
            </a:r>
            <a:r>
              <a:rPr lang="en-US" sz="1400" dirty="0" err="1"/>
              <a:t>arr</a:t>
            </a:r>
            <a:r>
              <a:rPr lang="en-US" sz="1400" dirty="0"/>
              <a:t> = new Array();</a:t>
            </a:r>
          </a:p>
          <a:p>
            <a:pPr marL="0" indent="0">
              <a:buNone/>
            </a:pPr>
            <a:r>
              <a:rPr lang="en-US" sz="1400" dirty="0" err="1"/>
              <a:t>var</a:t>
            </a:r>
            <a:r>
              <a:rPr lang="en-US" sz="1400" dirty="0"/>
              <a:t> strings ='Name'+'\t'+'</a:t>
            </a:r>
            <a:r>
              <a:rPr lang="en-US" sz="1400" dirty="0" err="1"/>
              <a:t>JobTitle</a:t>
            </a:r>
            <a:r>
              <a:rPr lang="en-US" sz="1400" dirty="0"/>
              <a:t>'+'\</a:t>
            </a:r>
            <a:r>
              <a:rPr lang="en-US" sz="1400" dirty="0" err="1"/>
              <a:t>t'+'Location</a:t>
            </a:r>
            <a:r>
              <a:rPr lang="en-US" sz="1400" dirty="0"/>
              <a:t>'+'\</a:t>
            </a:r>
            <a:r>
              <a:rPr lang="en-US" sz="1400" dirty="0" err="1"/>
              <a:t>t'+'Bio</a:t>
            </a:r>
            <a:r>
              <a:rPr lang="en-US" sz="1400" dirty="0"/>
              <a:t>'+'\t'+'</a:t>
            </a:r>
            <a:r>
              <a:rPr lang="en-US" sz="1400" dirty="0" err="1"/>
              <a:t>ResumeURL</a:t>
            </a:r>
            <a:r>
              <a:rPr lang="en-US" sz="1400" dirty="0"/>
              <a:t>'+'\</a:t>
            </a:r>
            <a:r>
              <a:rPr lang="en-US" sz="1400" dirty="0" err="1"/>
              <a:t>t'+'Email</a:t>
            </a:r>
            <a:r>
              <a:rPr lang="en-US" sz="1400" dirty="0"/>
              <a:t>'+'\</a:t>
            </a:r>
            <a:r>
              <a:rPr lang="en-US" sz="1400" dirty="0" err="1"/>
              <a:t>t'+'LinkedIn</a:t>
            </a:r>
            <a:r>
              <a:rPr lang="en-US" sz="1400" dirty="0"/>
              <a:t>'+'\t'+'link2'+'\t'+'link3'+'\r\n';</a:t>
            </a:r>
          </a:p>
          <a:p>
            <a:pPr marL="0" indent="0">
              <a:buNone/>
            </a:pPr>
            <a:r>
              <a:rPr lang="nn-NO" sz="1400" dirty="0"/>
              <a:t>for (i = 0; i &lt; g.length; i++) {</a:t>
            </a:r>
          </a:p>
          <a:p>
            <a:pPr marL="0" indent="0">
              <a:buNone/>
            </a:pPr>
            <a:r>
              <a:rPr lang="en-US" sz="1400" dirty="0" err="1"/>
              <a:t>pname</a:t>
            </a:r>
            <a:r>
              <a:rPr lang="en-US" sz="1400" dirty="0"/>
              <a:t> = g[</a:t>
            </a:r>
            <a:r>
              <a:rPr lang="en-US" sz="1400" dirty="0" err="1"/>
              <a:t>i</a:t>
            </a:r>
            <a:r>
              <a:rPr lang="en-US" sz="1400" dirty="0"/>
              <a:t>].</a:t>
            </a:r>
            <a:r>
              <a:rPr lang="en-US" sz="1400" dirty="0" err="1"/>
              <a:t>getElementsByTagName</a:t>
            </a:r>
            <a:r>
              <a:rPr lang="en-US" sz="1400" dirty="0"/>
              <a:t>("b")[0].</a:t>
            </a:r>
            <a:r>
              <a:rPr lang="en-US" sz="1400" dirty="0" err="1"/>
              <a:t>textContent</a:t>
            </a:r>
            <a:r>
              <a:rPr lang="en-US" sz="1400" dirty="0"/>
              <a:t>;</a:t>
            </a:r>
          </a:p>
          <a:p>
            <a:pPr marL="0" indent="0">
              <a:buNone/>
            </a:pPr>
            <a:r>
              <a:rPr lang="en-US" sz="1400" dirty="0" err="1"/>
              <a:t>jtitle</a:t>
            </a:r>
            <a:r>
              <a:rPr lang="en-US" sz="1400" dirty="0"/>
              <a:t> = g[</a:t>
            </a:r>
            <a:r>
              <a:rPr lang="en-US" sz="1400" dirty="0" err="1"/>
              <a:t>i</a:t>
            </a:r>
            <a:r>
              <a:rPr lang="en-US" sz="1400" dirty="0"/>
              <a:t>].</a:t>
            </a:r>
            <a:r>
              <a:rPr lang="en-US" sz="1400" dirty="0" err="1"/>
              <a:t>getElementsByTagName</a:t>
            </a:r>
            <a:r>
              <a:rPr lang="en-US" sz="1400" dirty="0"/>
              <a:t>("h4")[0].</a:t>
            </a:r>
            <a:r>
              <a:rPr lang="en-US" sz="1400" dirty="0" err="1"/>
              <a:t>textContent</a:t>
            </a:r>
            <a:r>
              <a:rPr lang="en-US" sz="1400" dirty="0"/>
              <a:t>;</a:t>
            </a:r>
          </a:p>
          <a:p>
            <a:pPr marL="0" indent="0">
              <a:buNone/>
            </a:pPr>
            <a:r>
              <a:rPr lang="en-US" sz="1400" dirty="0" err="1"/>
              <a:t>loc</a:t>
            </a:r>
            <a:r>
              <a:rPr lang="en-US" sz="1400" dirty="0"/>
              <a:t> = g[</a:t>
            </a:r>
            <a:r>
              <a:rPr lang="en-US" sz="1400" dirty="0" err="1"/>
              <a:t>i</a:t>
            </a:r>
            <a:r>
              <a:rPr lang="en-US" sz="1400" dirty="0"/>
              <a:t>].</a:t>
            </a:r>
            <a:r>
              <a:rPr lang="en-US" sz="1400" dirty="0" err="1"/>
              <a:t>getElementsByTagName</a:t>
            </a:r>
            <a:r>
              <a:rPr lang="en-US" sz="1400" dirty="0"/>
              <a:t>("h6")[0].</a:t>
            </a:r>
            <a:r>
              <a:rPr lang="en-US" sz="1400" dirty="0" err="1"/>
              <a:t>textContent</a:t>
            </a:r>
            <a:r>
              <a:rPr lang="en-US" sz="1400" dirty="0"/>
              <a:t>;</a:t>
            </a:r>
          </a:p>
          <a:p>
            <a:pPr marL="0" indent="0">
              <a:buNone/>
            </a:pPr>
            <a:r>
              <a:rPr lang="en-US" sz="1400" dirty="0" err="1"/>
              <a:t>loc</a:t>
            </a:r>
            <a:r>
              <a:rPr lang="en-US" sz="1400" dirty="0"/>
              <a:t> = </a:t>
            </a:r>
            <a:r>
              <a:rPr lang="en-US" sz="1400" dirty="0" err="1"/>
              <a:t>loc.trim</a:t>
            </a:r>
            <a:r>
              <a:rPr lang="en-US" sz="1400" dirty="0"/>
              <a:t>();</a:t>
            </a:r>
          </a:p>
          <a:p>
            <a:pPr marL="0" indent="0">
              <a:buNone/>
            </a:pPr>
            <a:r>
              <a:rPr lang="en-US" sz="1400" dirty="0"/>
              <a:t>bio = g[</a:t>
            </a:r>
            <a:r>
              <a:rPr lang="en-US" sz="1400" dirty="0" err="1"/>
              <a:t>i</a:t>
            </a:r>
            <a:r>
              <a:rPr lang="en-US" sz="1400" dirty="0"/>
              <a:t>].</a:t>
            </a:r>
            <a:r>
              <a:rPr lang="en-US" sz="1400" dirty="0" err="1"/>
              <a:t>querySelector</a:t>
            </a:r>
            <a:r>
              <a:rPr lang="en-US" sz="1400" dirty="0"/>
              <a:t>(".card-</a:t>
            </a:r>
            <a:r>
              <a:rPr lang="en-US" sz="1400" dirty="0" err="1"/>
              <a:t>text.text</a:t>
            </a:r>
            <a:r>
              <a:rPr lang="en-US" sz="1400" dirty="0"/>
              <a:t>-muted").</a:t>
            </a:r>
            <a:r>
              <a:rPr lang="en-US" sz="1400" dirty="0" err="1"/>
              <a:t>textContent</a:t>
            </a:r>
            <a:r>
              <a:rPr lang="en-US" sz="1400" dirty="0"/>
              <a:t>;</a:t>
            </a:r>
          </a:p>
          <a:p>
            <a:pPr marL="0" indent="0">
              <a:buNone/>
            </a:pPr>
            <a:r>
              <a:rPr lang="en-US" sz="1400" dirty="0" err="1"/>
              <a:t>arr</a:t>
            </a:r>
            <a:r>
              <a:rPr lang="en-US" sz="1400" dirty="0"/>
              <a:t>[</a:t>
            </a:r>
            <a:r>
              <a:rPr lang="en-US" sz="1400" dirty="0" err="1"/>
              <a:t>i</a:t>
            </a:r>
            <a:r>
              <a:rPr lang="en-US" sz="1400" dirty="0"/>
              <a:t>] = </a:t>
            </a:r>
            <a:r>
              <a:rPr lang="en-US" sz="1400" dirty="0" err="1"/>
              <a:t>pname</a:t>
            </a:r>
            <a:r>
              <a:rPr lang="en-US" sz="1400" dirty="0"/>
              <a:t>+'\t'+</a:t>
            </a:r>
            <a:r>
              <a:rPr lang="en-US" sz="1400" dirty="0" err="1"/>
              <a:t>LIurl</a:t>
            </a:r>
            <a:r>
              <a:rPr lang="en-US" sz="1400" dirty="0"/>
              <a:t>+'\t'+</a:t>
            </a:r>
            <a:r>
              <a:rPr lang="en-US" sz="1400" dirty="0" err="1"/>
              <a:t>jtitle</a:t>
            </a:r>
            <a:r>
              <a:rPr lang="en-US" sz="1400" dirty="0"/>
              <a:t>+'\t'+</a:t>
            </a:r>
            <a:r>
              <a:rPr lang="en-US" sz="1400" dirty="0" err="1"/>
              <a:t>loc</a:t>
            </a:r>
            <a:r>
              <a:rPr lang="en-US" sz="1400" dirty="0"/>
              <a:t>+'\</a:t>
            </a:r>
            <a:r>
              <a:rPr lang="en-US" sz="1400" dirty="0" err="1"/>
              <a:t>t'+bio</a:t>
            </a:r>
            <a:r>
              <a:rPr lang="en-US" sz="1400" dirty="0"/>
              <a:t>+'\t';</a:t>
            </a:r>
          </a:p>
          <a:p>
            <a:pPr marL="0" indent="0">
              <a:buNone/>
            </a:pPr>
            <a:r>
              <a:rPr lang="en-US" sz="1400" dirty="0"/>
              <a:t>  for (q = 0; q&lt;g[</a:t>
            </a:r>
            <a:r>
              <a:rPr lang="en-US" sz="1400" dirty="0" err="1"/>
              <a:t>i</a:t>
            </a:r>
            <a:r>
              <a:rPr lang="en-US" sz="1400" dirty="0"/>
              <a:t>].</a:t>
            </a:r>
            <a:r>
              <a:rPr lang="en-US" sz="1400" dirty="0" err="1"/>
              <a:t>getElementsByTagName</a:t>
            </a:r>
            <a:r>
              <a:rPr lang="en-US" sz="1400" dirty="0"/>
              <a:t>('a').length; q++){</a:t>
            </a:r>
          </a:p>
          <a:p>
            <a:pPr marL="0" indent="0">
              <a:buNone/>
            </a:pPr>
            <a:r>
              <a:rPr lang="en-US" sz="1400" dirty="0"/>
              <a:t>  </a:t>
            </a:r>
            <a:r>
              <a:rPr lang="en-US" sz="1400" dirty="0" err="1"/>
              <a:t>arr</a:t>
            </a:r>
            <a:r>
              <a:rPr lang="en-US" sz="1400" dirty="0"/>
              <a:t>[</a:t>
            </a:r>
            <a:r>
              <a:rPr lang="en-US" sz="1400" dirty="0" err="1"/>
              <a:t>i</a:t>
            </a:r>
            <a:r>
              <a:rPr lang="en-US" sz="1400" dirty="0"/>
              <a:t>] += g[</a:t>
            </a:r>
            <a:r>
              <a:rPr lang="en-US" sz="1400" dirty="0" err="1"/>
              <a:t>i</a:t>
            </a:r>
            <a:r>
              <a:rPr lang="en-US" sz="1400" dirty="0"/>
              <a:t>].</a:t>
            </a:r>
            <a:r>
              <a:rPr lang="en-US" sz="1400" dirty="0" err="1"/>
              <a:t>getElementsByTagName</a:t>
            </a:r>
            <a:r>
              <a:rPr lang="en-US" sz="1400" dirty="0"/>
              <a:t>('a')[q].</a:t>
            </a:r>
            <a:r>
              <a:rPr lang="en-US" sz="1400" dirty="0" err="1"/>
              <a:t>href</a:t>
            </a:r>
            <a:r>
              <a:rPr lang="en-US" sz="1400" dirty="0"/>
              <a:t> + '\t';</a:t>
            </a:r>
          </a:p>
          <a:p>
            <a:pPr marL="0" indent="0">
              <a:buNone/>
            </a:pPr>
            <a:r>
              <a:rPr lang="en-US" sz="1400" dirty="0"/>
              <a:t>  }</a:t>
            </a:r>
          </a:p>
          <a:p>
            <a:pPr marL="0" indent="0">
              <a:buNone/>
            </a:pPr>
            <a:r>
              <a:rPr lang="en-US" sz="1400" dirty="0"/>
              <a:t>strings += </a:t>
            </a:r>
            <a:r>
              <a:rPr lang="en-US" sz="1400" dirty="0" err="1"/>
              <a:t>arr</a:t>
            </a:r>
            <a:r>
              <a:rPr lang="en-US" sz="1400" dirty="0"/>
              <a:t>[</a:t>
            </a:r>
            <a:r>
              <a:rPr lang="en-US" sz="1400" dirty="0" err="1"/>
              <a:t>i</a:t>
            </a:r>
            <a:r>
              <a:rPr lang="en-US" sz="1400" dirty="0"/>
              <a:t>]+'\r\n';</a:t>
            </a:r>
          </a:p>
          <a:p>
            <a:pPr marL="0" indent="0">
              <a:buNone/>
            </a:pPr>
            <a:r>
              <a:rPr lang="en-US" sz="1400" dirty="0"/>
              <a:t>console.log(strings);</a:t>
            </a:r>
          </a:p>
          <a:p>
            <a:pPr marL="0" indent="0">
              <a:buNone/>
            </a:pPr>
            <a:r>
              <a:rPr lang="en-US" sz="1400" dirty="0" smtClean="0"/>
              <a:t>}</a:t>
            </a:r>
            <a:endParaRPr lang="en-US" sz="1400" dirty="0"/>
          </a:p>
        </p:txBody>
      </p:sp>
      <p:sp>
        <p:nvSpPr>
          <p:cNvPr id="5" name="Slide Number Placeholder 4"/>
          <p:cNvSpPr>
            <a:spLocks noGrp="1"/>
          </p:cNvSpPr>
          <p:nvPr>
            <p:ph type="sldNum" sz="quarter" idx="4"/>
          </p:nvPr>
        </p:nvSpPr>
        <p:spPr/>
        <p:txBody>
          <a:bodyPr/>
          <a:lstStyle/>
          <a:p>
            <a:fld id="{B76D5A60-14C5-4312-9CC4-61DE7CC59792}" type="slidenum">
              <a:rPr lang="en-US" smtClean="0"/>
              <a:pPr/>
              <a:t>23</a:t>
            </a:fld>
            <a:endParaRPr lang="en-US" dirty="0"/>
          </a:p>
        </p:txBody>
      </p:sp>
    </p:spTree>
    <p:extLst>
      <p:ext uri="{BB962C8B-B14F-4D97-AF65-F5344CB8AC3E}">
        <p14:creationId xmlns:p14="http://schemas.microsoft.com/office/powerpoint/2010/main" val="26020169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scraper software fails (cont.)</a:t>
            </a:r>
            <a:endParaRPr lang="en-US" dirty="0"/>
          </a:p>
        </p:txBody>
      </p:sp>
      <p:sp>
        <p:nvSpPr>
          <p:cNvPr id="3" name="Content Placeholder 2"/>
          <p:cNvSpPr>
            <a:spLocks noGrp="1"/>
          </p:cNvSpPr>
          <p:nvPr>
            <p:ph idx="1"/>
          </p:nvPr>
        </p:nvSpPr>
        <p:spPr>
          <a:xfrm>
            <a:off x="381000" y="914400"/>
            <a:ext cx="1371600" cy="4906963"/>
          </a:xfrm>
        </p:spPr>
        <p:txBody>
          <a:bodyPr/>
          <a:lstStyle/>
          <a:p>
            <a:pPr marL="0" indent="0">
              <a:buNone/>
            </a:pPr>
            <a:r>
              <a:rPr lang="en-US" sz="1600" dirty="0" smtClean="0"/>
              <a:t>If you see a "Show more" button before the "Copy" button at the bottom of the console output, that means there's more data available not yet displayed.</a:t>
            </a:r>
          </a:p>
          <a:p>
            <a:pPr marL="0" indent="0">
              <a:buNone/>
            </a:pPr>
            <a:r>
              <a:rPr lang="en-US" sz="1600" dirty="0" smtClean="0"/>
              <a:t>Once all data is showing, then click Copy.</a:t>
            </a:r>
            <a:endParaRPr lang="en-US" sz="1600" dirty="0"/>
          </a:p>
        </p:txBody>
      </p:sp>
      <p:sp>
        <p:nvSpPr>
          <p:cNvPr id="4" name="Slide Number Placeholder 3"/>
          <p:cNvSpPr>
            <a:spLocks noGrp="1"/>
          </p:cNvSpPr>
          <p:nvPr>
            <p:ph type="sldNum" sz="quarter" idx="4"/>
          </p:nvPr>
        </p:nvSpPr>
        <p:spPr/>
        <p:txBody>
          <a:bodyPr/>
          <a:lstStyle/>
          <a:p>
            <a:fld id="{B76D5A60-14C5-4312-9CC4-61DE7CC59792}" type="slidenum">
              <a:rPr lang="en-US" smtClean="0"/>
              <a:pPr/>
              <a:t>24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900" y="1066800"/>
            <a:ext cx="7449100" cy="4733925"/>
          </a:xfrm>
          <a:prstGeom prst="rect">
            <a:avLst/>
          </a:prstGeom>
        </p:spPr>
      </p:pic>
      <p:sp>
        <p:nvSpPr>
          <p:cNvPr id="6" name="Rectangle 5"/>
          <p:cNvSpPr/>
          <p:nvPr/>
        </p:nvSpPr>
        <p:spPr>
          <a:xfrm>
            <a:off x="381000" y="5906869"/>
            <a:ext cx="6400800" cy="584775"/>
          </a:xfrm>
          <a:prstGeom prst="rect">
            <a:avLst/>
          </a:prstGeom>
        </p:spPr>
        <p:txBody>
          <a:bodyPr wrap="square">
            <a:spAutoFit/>
          </a:bodyPr>
          <a:lstStyle/>
          <a:p>
            <a:r>
              <a:rPr lang="en-US" sz="1600" dirty="0" smtClean="0"/>
              <a:t>It is now </a:t>
            </a:r>
            <a:r>
              <a:rPr lang="en-US" sz="1600" dirty="0"/>
              <a:t>all in your clipboard and you can paste to Excel, Google sheet, etc.</a:t>
            </a:r>
            <a:endParaRPr lang="en-US" sz="1600" dirty="0"/>
          </a:p>
        </p:txBody>
      </p:sp>
      <p:sp>
        <p:nvSpPr>
          <p:cNvPr id="7" name="Right Arrow 6"/>
          <p:cNvSpPr/>
          <p:nvPr/>
        </p:nvSpPr>
        <p:spPr>
          <a:xfrm rot="4703298">
            <a:off x="192290" y="3287385"/>
            <a:ext cx="4063187" cy="381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6183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is it not worth creating your own?</a:t>
            </a:r>
            <a:endParaRPr lang="en-US" dirty="0"/>
          </a:p>
        </p:txBody>
      </p:sp>
      <p:sp>
        <p:nvSpPr>
          <p:cNvPr id="3" name="Content Placeholder 2"/>
          <p:cNvSpPr>
            <a:spLocks noGrp="1"/>
          </p:cNvSpPr>
          <p:nvPr>
            <p:ph idx="1"/>
          </p:nvPr>
        </p:nvSpPr>
        <p:spPr>
          <a:xfrm>
            <a:off x="414338" y="990600"/>
            <a:ext cx="8577262" cy="5135563"/>
          </a:xfrm>
        </p:spPr>
        <p:txBody>
          <a:bodyPr/>
          <a:lstStyle/>
          <a:p>
            <a:pPr marL="0" indent="0">
              <a:buNone/>
            </a:pPr>
            <a:r>
              <a:rPr lang="en-US" sz="1600" dirty="0" smtClean="0"/>
              <a:t>If you are trying to complete a discrete task where there is no customization involved, then you’re better off using something off-the-shelf instead. For example:</a:t>
            </a:r>
          </a:p>
          <a:p>
            <a:pPr marL="0" indent="0">
              <a:buNone/>
            </a:pPr>
            <a:endParaRPr lang="en-US" sz="1600" dirty="0"/>
          </a:p>
          <a:p>
            <a:r>
              <a:rPr lang="en-US" sz="1600" dirty="0" smtClean="0"/>
              <a:t>Scrolling to the bottom of a page (useful for infinite pages like Facebook). You could probably </a:t>
            </a:r>
            <a:r>
              <a:rPr lang="en-US" sz="1600" dirty="0" smtClean="0">
                <a:hlinkClick r:id="rId2"/>
              </a:rPr>
              <a:t>adapt this code</a:t>
            </a:r>
            <a:r>
              <a:rPr lang="en-US" sz="1600" dirty="0" smtClean="0"/>
              <a:t>, but getting the </a:t>
            </a:r>
            <a:r>
              <a:rPr lang="en-US" sz="1600" dirty="0" smtClean="0">
                <a:hlinkClick r:id="rId3"/>
              </a:rPr>
              <a:t>Scroll it! free Chrome extension</a:t>
            </a:r>
            <a:r>
              <a:rPr lang="en-US" sz="1600" dirty="0" smtClean="0"/>
              <a:t> is better.</a:t>
            </a:r>
          </a:p>
          <a:p>
            <a:endParaRPr lang="en-US" sz="1600" dirty="0"/>
          </a:p>
          <a:p>
            <a:r>
              <a:rPr lang="en-US" sz="1600" dirty="0" smtClean="0"/>
              <a:t>You could create a script to bypass the paywalls on some news sites, but wouldn’t it be better to install </a:t>
            </a:r>
            <a:r>
              <a:rPr lang="en-US" sz="1600" dirty="0" smtClean="0">
                <a:hlinkClick r:id="rId4"/>
              </a:rPr>
              <a:t>this free Chrome extension (via </a:t>
            </a:r>
            <a:r>
              <a:rPr lang="en-US" sz="1600" dirty="0" err="1" smtClean="0">
                <a:hlinkClick r:id="rId4"/>
              </a:rPr>
              <a:t>Github</a:t>
            </a:r>
            <a:r>
              <a:rPr lang="en-US" sz="1600" dirty="0" smtClean="0">
                <a:hlinkClick r:id="rId4"/>
              </a:rPr>
              <a:t>)</a:t>
            </a:r>
            <a:r>
              <a:rPr lang="en-US" sz="1600" dirty="0" smtClean="0"/>
              <a:t> that works with a hundred top sites?</a:t>
            </a:r>
          </a:p>
          <a:p>
            <a:endParaRPr lang="en-US" sz="1600" dirty="0"/>
          </a:p>
          <a:p>
            <a:pPr marL="0" indent="0">
              <a:buNone/>
            </a:pPr>
            <a:r>
              <a:rPr lang="en-US" sz="1600" dirty="0" smtClean="0"/>
              <a:t>However:</a:t>
            </a:r>
          </a:p>
          <a:p>
            <a:r>
              <a:rPr lang="en-US" sz="1600" dirty="0" smtClean="0"/>
              <a:t>If you want functionality that takes results from one page and uses it somewhere else, or you need to click a Next page button to continue grabbing results beyond what can be done from where you are, then you are out of the realm of bookmarklets’ capabilities and will need to create a custom Chrome extension.</a:t>
            </a:r>
            <a:endParaRPr lang="en-US" sz="1600" dirty="0"/>
          </a:p>
        </p:txBody>
      </p:sp>
      <p:sp>
        <p:nvSpPr>
          <p:cNvPr id="5" name="Slide Number Placeholder 4"/>
          <p:cNvSpPr>
            <a:spLocks noGrp="1"/>
          </p:cNvSpPr>
          <p:nvPr>
            <p:ph type="sldNum" sz="quarter" idx="4"/>
          </p:nvPr>
        </p:nvSpPr>
        <p:spPr/>
        <p:txBody>
          <a:bodyPr/>
          <a:lstStyle/>
          <a:p>
            <a:fld id="{B76D5A60-14C5-4312-9CC4-61DE7CC59792}" type="slidenum">
              <a:rPr lang="en-US" smtClean="0"/>
              <a:pPr/>
              <a:t>25</a:t>
            </a:fld>
            <a:endParaRPr lang="en-US" dirty="0"/>
          </a:p>
        </p:txBody>
      </p:sp>
    </p:spTree>
    <p:extLst>
      <p:ext uri="{BB962C8B-B14F-4D97-AF65-F5344CB8AC3E}">
        <p14:creationId xmlns:p14="http://schemas.microsoft.com/office/powerpoint/2010/main" val="28328551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52400"/>
            <a:ext cx="7391400" cy="2000250"/>
          </a:xfrm>
        </p:spPr>
        <p:txBody>
          <a:bodyPr/>
          <a:lstStyle/>
          <a:p>
            <a:r>
              <a:rPr lang="en-US" dirty="0" smtClean="0"/>
              <a:t>Before we go to Q&amp;A, enjoy this world premiere!</a:t>
            </a:r>
            <a:endParaRPr lang="en-US" dirty="0"/>
          </a:p>
        </p:txBody>
      </p:sp>
      <p:sp>
        <p:nvSpPr>
          <p:cNvPr id="3" name="Subtitle 2"/>
          <p:cNvSpPr>
            <a:spLocks noGrp="1"/>
          </p:cNvSpPr>
          <p:nvPr>
            <p:ph type="subTitle" idx="1"/>
          </p:nvPr>
        </p:nvSpPr>
        <p:spPr>
          <a:xfrm>
            <a:off x="838200" y="1981200"/>
            <a:ext cx="7543800" cy="2038350"/>
          </a:xfrm>
        </p:spPr>
        <p:txBody>
          <a:bodyPr/>
          <a:lstStyle/>
          <a:p>
            <a:r>
              <a:rPr lang="en-US" dirty="0" smtClean="0"/>
              <a:t>“The Coding Man” by Glenn Gutmacher</a:t>
            </a:r>
          </a:p>
          <a:p>
            <a:r>
              <a:rPr lang="en-US" dirty="0" smtClean="0"/>
              <a:t>(sorry, I can’t sing well)</a:t>
            </a:r>
            <a:endParaRPr lang="en-US" dirty="0"/>
          </a:p>
        </p:txBody>
      </p:sp>
      <p:sp>
        <p:nvSpPr>
          <p:cNvPr id="5" name="Rectangle 4"/>
          <p:cNvSpPr/>
          <p:nvPr/>
        </p:nvSpPr>
        <p:spPr>
          <a:xfrm>
            <a:off x="2286000" y="4159984"/>
            <a:ext cx="5029200" cy="1323439"/>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Who can take a request</a:t>
            </a:r>
          </a:p>
          <a:p>
            <a:r>
              <a:rPr lang="en-US" sz="2000" dirty="0">
                <a:latin typeface="Calibri" panose="020F0502020204030204" pitchFamily="34" charset="0"/>
                <a:cs typeface="Calibri" panose="020F0502020204030204" pitchFamily="34" charset="0"/>
              </a:rPr>
              <a:t>Add some more scope creep</a:t>
            </a:r>
          </a:p>
          <a:p>
            <a:r>
              <a:rPr lang="en-US" sz="2000" dirty="0">
                <a:latin typeface="Calibri" panose="020F0502020204030204" pitchFamily="34" charset="0"/>
                <a:cs typeface="Calibri" panose="020F0502020204030204" pitchFamily="34" charset="0"/>
              </a:rPr>
              <a:t>Deliver it next day with yet more functionality</a:t>
            </a:r>
          </a:p>
          <a:p>
            <a:r>
              <a:rPr lang="en-US" sz="2000" dirty="0">
                <a:latin typeface="Calibri" panose="020F0502020204030204" pitchFamily="34" charset="0"/>
                <a:cs typeface="Calibri" panose="020F0502020204030204" pitchFamily="34" charset="0"/>
              </a:rPr>
              <a:t>The Coding Man</a:t>
            </a:r>
          </a:p>
        </p:txBody>
      </p:sp>
      <p:sp>
        <p:nvSpPr>
          <p:cNvPr id="6" name="Rectangle 5"/>
          <p:cNvSpPr/>
          <p:nvPr/>
        </p:nvSpPr>
        <p:spPr>
          <a:xfrm>
            <a:off x="2362200" y="3540407"/>
            <a:ext cx="4572000" cy="1717393"/>
          </a:xfrm>
          <a:prstGeom prst="rect">
            <a:avLst/>
          </a:prstGeom>
        </p:spPr>
        <p:txBody>
          <a:bodyPr>
            <a:spAutoFit/>
          </a:bodyPr>
          <a:lstStyle/>
          <a:p>
            <a:pPr>
              <a:lnSpc>
                <a:spcPct val="107000"/>
              </a:lnSpc>
            </a:pPr>
            <a:r>
              <a:rPr lang="en-US" sz="2000" dirty="0">
                <a:latin typeface="Calibri" panose="020F0502020204030204" pitchFamily="34" charset="0"/>
                <a:ea typeface="Calibri" panose="020F0502020204030204" pitchFamily="34" charset="0"/>
                <a:cs typeface="Calibri" panose="020F0502020204030204" pitchFamily="34" charset="0"/>
              </a:rPr>
              <a:t>Who can take a code block</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latin typeface="Calibri" panose="020F0502020204030204" pitchFamily="34" charset="0"/>
                <a:ea typeface="Calibri" panose="020F0502020204030204" pitchFamily="34" charset="0"/>
                <a:cs typeface="Calibri" panose="020F0502020204030204" pitchFamily="34" charset="0"/>
              </a:rPr>
              <a:t>Run-it-in the console</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latin typeface="Calibri" panose="020F0502020204030204" pitchFamily="34" charset="0"/>
                <a:ea typeface="Calibri" panose="020F0502020204030204" pitchFamily="34" charset="0"/>
                <a:cs typeface="Calibri" panose="020F0502020204030204" pitchFamily="34" charset="0"/>
              </a:rPr>
              <a:t>Wrap it in a function and a for loop or two</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latin typeface="Calibri" panose="020F0502020204030204" pitchFamily="34" charset="0"/>
                <a:ea typeface="Calibri" panose="020F0502020204030204" pitchFamily="34" charset="0"/>
                <a:cs typeface="Calibri" panose="020F0502020204030204" pitchFamily="34" charset="0"/>
              </a:rPr>
              <a:t>The Coding Man</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r>
              <a:rPr lang="en-US" sz="2000" dirty="0">
                <a:latin typeface="Calibri" panose="020F0502020204030204" pitchFamily="34" charset="0"/>
                <a:ea typeface="Calibri" panose="020F0502020204030204" pitchFamily="34" charset="0"/>
              </a:rPr>
              <a:t>Oh, the Coding Man can</a:t>
            </a:r>
            <a:endParaRPr lang="en-US" sz="2000"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3276600"/>
            <a:ext cx="4315576" cy="3505200"/>
          </a:xfrm>
          <a:prstGeom prst="rect">
            <a:avLst/>
          </a:prstGeom>
        </p:spPr>
      </p:pic>
      <p:pic>
        <p:nvPicPr>
          <p:cNvPr id="12" name="Candy Man voiceover2 2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247650"/>
            <a:ext cx="609600" cy="609600"/>
          </a:xfrm>
          <a:prstGeom prst="rect">
            <a:avLst/>
          </a:prstGeom>
        </p:spPr>
      </p:pic>
    </p:spTree>
    <p:extLst>
      <p:ext uri="{BB962C8B-B14F-4D97-AF65-F5344CB8AC3E}">
        <p14:creationId xmlns:p14="http://schemas.microsoft.com/office/powerpoint/2010/main" val="2903734392"/>
      </p:ext>
    </p:extLst>
  </p:cSld>
  <p:clrMapOvr>
    <a:masterClrMapping/>
  </p:clrMapOvr>
  <mc:AlternateContent xmlns:mc="http://schemas.openxmlformats.org/markup-compatibility/2006">
    <mc:Choice xmlns:p14="http://schemas.microsoft.com/office/powerpoint/2010/main" Requires="p14">
      <p:transition p14:dur="10" advClick="0" advTm="60000"/>
    </mc:Choice>
    <mc:Fallback>
      <p:transition advClick="0" advTm="6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2"/>
                                        </p:tgtEl>
                                      </p:cBhvr>
                                    </p:cmd>
                                  </p:childTnLst>
                                </p:cTn>
                              </p:par>
                              <p:par>
                                <p:cTn id="7" presetID="22" presetClass="exit" presetSubtype="4" fill="hold" nodeType="withEffect">
                                  <p:stCondLst>
                                    <p:cond delay="30000"/>
                                  </p:stCondLst>
                                  <p:childTnLst>
                                    <p:animEffect transition="out" filter="wipe(down)">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2" presetClass="entr" presetSubtype="4" fill="hold" grpId="0" nodeType="withEffect">
                                  <p:stCondLst>
                                    <p:cond delay="3100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10" presetClass="exit" presetSubtype="0" fill="hold" grpId="1" nodeType="withEffect">
                                  <p:stCondLst>
                                    <p:cond delay="4900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2" presetClass="entr" presetSubtype="4" fill="hold" grpId="0" nodeType="withEffect">
                                  <p:stCondLst>
                                    <p:cond delay="500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1" fill="hold" display="0">
                  <p:stCondLst>
                    <p:cond delay="indefinite"/>
                  </p:stCondLst>
                  <p:endCondLst>
                    <p:cond evt="onStopAudio" delay="0">
                      <p:tgtEl>
                        <p:sldTgt/>
                      </p:tgtEl>
                    </p:cond>
                  </p:endCondLst>
                </p:cTn>
                <p:tgtEl>
                  <p:spTgt spid="12"/>
                </p:tgtEl>
              </p:cMediaNode>
            </p:audio>
          </p:childTnLst>
        </p:cTn>
      </p:par>
    </p:tnLst>
    <p:bldLst>
      <p:bldP spid="5" grpId="0"/>
      <p:bldP spid="6" grpId="0"/>
      <p:bldP spid="6"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52400"/>
            <a:ext cx="7391400" cy="2000250"/>
          </a:xfrm>
        </p:spPr>
        <p:txBody>
          <a:bodyPr/>
          <a:lstStyle/>
          <a:p>
            <a:r>
              <a:rPr lang="en-US" dirty="0" smtClean="0"/>
              <a:t>Before we go to Q&amp;A, enjoy this world premiere!</a:t>
            </a:r>
            <a:endParaRPr lang="en-US" dirty="0"/>
          </a:p>
        </p:txBody>
      </p:sp>
      <p:sp>
        <p:nvSpPr>
          <p:cNvPr id="3" name="Subtitle 2"/>
          <p:cNvSpPr>
            <a:spLocks noGrp="1"/>
          </p:cNvSpPr>
          <p:nvPr>
            <p:ph type="subTitle" idx="1"/>
          </p:nvPr>
        </p:nvSpPr>
        <p:spPr>
          <a:xfrm>
            <a:off x="838200" y="1981200"/>
            <a:ext cx="7543800" cy="2038350"/>
          </a:xfrm>
        </p:spPr>
        <p:txBody>
          <a:bodyPr/>
          <a:lstStyle/>
          <a:p>
            <a:r>
              <a:rPr lang="en-US" dirty="0" smtClean="0"/>
              <a:t>“The Coding Man” by Glenn Gutmacher</a:t>
            </a:r>
          </a:p>
          <a:p>
            <a:r>
              <a:rPr lang="en-US" dirty="0" smtClean="0"/>
              <a:t>(sorry, I can’t sing well)</a:t>
            </a:r>
            <a:endParaRPr lang="en-US" dirty="0"/>
          </a:p>
        </p:txBody>
      </p:sp>
      <p:sp>
        <p:nvSpPr>
          <p:cNvPr id="5" name="Rectangle 4"/>
          <p:cNvSpPr/>
          <p:nvPr/>
        </p:nvSpPr>
        <p:spPr>
          <a:xfrm>
            <a:off x="2362200" y="4010561"/>
            <a:ext cx="5105400" cy="1323439"/>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Who can take a request</a:t>
            </a:r>
          </a:p>
          <a:p>
            <a:r>
              <a:rPr lang="en-US" sz="2000" dirty="0">
                <a:latin typeface="Calibri" panose="020F0502020204030204" pitchFamily="34" charset="0"/>
                <a:cs typeface="Calibri" panose="020F0502020204030204" pitchFamily="34" charset="0"/>
              </a:rPr>
              <a:t>Add some more scope creep</a:t>
            </a:r>
          </a:p>
          <a:p>
            <a:r>
              <a:rPr lang="en-US" sz="2000" dirty="0">
                <a:latin typeface="Calibri" panose="020F0502020204030204" pitchFamily="34" charset="0"/>
                <a:cs typeface="Calibri" panose="020F0502020204030204" pitchFamily="34" charset="0"/>
              </a:rPr>
              <a:t>Deliver it next day with yet more functionality</a:t>
            </a:r>
          </a:p>
          <a:p>
            <a:r>
              <a:rPr lang="en-US" sz="2000" dirty="0">
                <a:latin typeface="Calibri" panose="020F0502020204030204" pitchFamily="34" charset="0"/>
                <a:cs typeface="Calibri" panose="020F0502020204030204" pitchFamily="34" charset="0"/>
              </a:rPr>
              <a:t>The Coding Man</a:t>
            </a:r>
          </a:p>
        </p:txBody>
      </p:sp>
      <p:sp>
        <p:nvSpPr>
          <p:cNvPr id="7" name="Rectangle 6"/>
          <p:cNvSpPr/>
          <p:nvPr/>
        </p:nvSpPr>
        <p:spPr>
          <a:xfrm>
            <a:off x="2286000" y="4495800"/>
            <a:ext cx="4572000" cy="1080296"/>
          </a:xfrm>
          <a:prstGeom prst="rect">
            <a:avLst/>
          </a:prstGeom>
        </p:spPr>
        <p:txBody>
          <a:bodyPr>
            <a:spAutoFit/>
          </a:bodyPr>
          <a:lstStyle/>
          <a:p>
            <a:pPr>
              <a:lnSpc>
                <a:spcPct val="107000"/>
              </a:lnSpc>
            </a:pPr>
            <a:r>
              <a:rPr lang="en-US" sz="2000" dirty="0">
                <a:latin typeface="Calibri" panose="020F0502020204030204" pitchFamily="34" charset="0"/>
                <a:ea typeface="Calibri" panose="020F0502020204030204" pitchFamily="34" charset="0"/>
                <a:cs typeface="Calibri" panose="020F0502020204030204" pitchFamily="34" charset="0"/>
              </a:rPr>
              <a:t>The Coding Man can</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err="1">
                <a:latin typeface="Calibri" panose="020F0502020204030204" pitchFamily="34" charset="0"/>
                <a:ea typeface="Calibri" panose="020F0502020204030204" pitchFamily="34" charset="0"/>
                <a:cs typeface="Calibri" panose="020F0502020204030204" pitchFamily="34" charset="0"/>
              </a:rPr>
              <a:t>'Cause</a:t>
            </a:r>
            <a:r>
              <a:rPr lang="en-US" sz="2000" dirty="0">
                <a:latin typeface="Calibri" panose="020F0502020204030204" pitchFamily="34" charset="0"/>
                <a:ea typeface="Calibri" panose="020F0502020204030204" pitchFamily="34" charset="0"/>
                <a:cs typeface="Calibri" panose="020F0502020204030204" pitchFamily="34" charset="0"/>
              </a:rPr>
              <a:t> he knows enough JS</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latin typeface="Calibri" panose="020F0502020204030204" pitchFamily="34" charset="0"/>
                <a:ea typeface="Calibri" panose="020F0502020204030204" pitchFamily="34" charset="0"/>
                <a:cs typeface="Calibri" panose="020F0502020204030204" pitchFamily="34" charset="0"/>
              </a:rPr>
              <a:t>To parse the whole web page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2362200" y="3990682"/>
            <a:ext cx="4572000" cy="1724318"/>
          </a:xfrm>
          <a:prstGeom prst="rect">
            <a:avLst/>
          </a:prstGeom>
        </p:spPr>
        <p:txBody>
          <a:bodyPr>
            <a:spAutoFit/>
          </a:bodyPr>
          <a:lstStyle/>
          <a:p>
            <a:pPr>
              <a:lnSpc>
                <a:spcPct val="107000"/>
              </a:lnSpc>
            </a:pPr>
            <a:r>
              <a:rPr lang="en-US" sz="2000" dirty="0">
                <a:solidFill>
                  <a:schemeClr val="bg1"/>
                </a:solidFill>
                <a:latin typeface="Calibri" panose="020F0502020204030204" pitchFamily="34" charset="0"/>
                <a:ea typeface="Times New Roman" panose="02020603050405020304" pitchFamily="18" charset="0"/>
                <a:cs typeface="Calibri" panose="020F0502020204030204" pitchFamily="34" charset="0"/>
              </a:rPr>
              <a:t>The Coding Man makes</a:t>
            </a:r>
            <a:br>
              <a:rPr lang="en-US" sz="2000" dirty="0">
                <a:solidFill>
                  <a:schemeClr val="bg1"/>
                </a:solidFill>
                <a:latin typeface="Calibri" panose="020F0502020204030204" pitchFamily="34" charset="0"/>
                <a:ea typeface="Times New Roman" panose="02020603050405020304" pitchFamily="18" charset="0"/>
                <a:cs typeface="Calibri" panose="020F0502020204030204" pitchFamily="34" charset="0"/>
              </a:rPr>
            </a:br>
            <a:r>
              <a:rPr lang="en-US" sz="2000" dirty="0">
                <a:solidFill>
                  <a:schemeClr val="bg1"/>
                </a:solidFill>
                <a:latin typeface="Calibri" panose="020F0502020204030204" pitchFamily="34" charset="0"/>
                <a:ea typeface="Times New Roman" panose="02020603050405020304" pitchFamily="18" charset="0"/>
                <a:cs typeface="Calibri" panose="020F0502020204030204" pitchFamily="34" charset="0"/>
              </a:rPr>
              <a:t>Everything he scrapes</a:t>
            </a:r>
            <a:br>
              <a:rPr lang="en-US" sz="2000" dirty="0">
                <a:solidFill>
                  <a:schemeClr val="bg1"/>
                </a:solidFill>
                <a:latin typeface="Calibri" panose="020F0502020204030204" pitchFamily="34" charset="0"/>
                <a:ea typeface="Times New Roman" panose="02020603050405020304" pitchFamily="18" charset="0"/>
                <a:cs typeface="Calibri" panose="020F0502020204030204" pitchFamily="34" charset="0"/>
              </a:rPr>
            </a:br>
            <a:r>
              <a:rPr lang="en-US" sz="2000" dirty="0">
                <a:solidFill>
                  <a:schemeClr val="bg1"/>
                </a:solidFill>
                <a:latin typeface="Calibri" panose="020F0502020204030204" pitchFamily="34" charset="0"/>
                <a:ea typeface="Times New Roman" panose="02020603050405020304" pitchFamily="18" charset="0"/>
                <a:cs typeface="Calibri" panose="020F0502020204030204" pitchFamily="34" charset="0"/>
              </a:rPr>
              <a:t>Satisfying and delicious</a:t>
            </a:r>
            <a:br>
              <a:rPr lang="en-US" sz="2000" dirty="0">
                <a:solidFill>
                  <a:schemeClr val="bg1"/>
                </a:solidFill>
                <a:latin typeface="Calibri" panose="020F0502020204030204" pitchFamily="34" charset="0"/>
                <a:ea typeface="Times New Roman" panose="02020603050405020304" pitchFamily="18" charset="0"/>
                <a:cs typeface="Calibri" panose="020F0502020204030204" pitchFamily="34" charset="0"/>
              </a:rPr>
            </a:br>
            <a:r>
              <a:rPr lang="en-US" sz="2000" dirty="0">
                <a:solidFill>
                  <a:schemeClr val="bg1"/>
                </a:solidFill>
                <a:latin typeface="Calibri" panose="020F0502020204030204" pitchFamily="34" charset="0"/>
                <a:ea typeface="Times New Roman" panose="02020603050405020304" pitchFamily="18" charset="0"/>
                <a:cs typeface="Calibri" panose="020F0502020204030204" pitchFamily="34" charset="0"/>
              </a:rPr>
              <a:t>Talk about your sourcing wishes</a:t>
            </a:r>
            <a:br>
              <a:rPr lang="en-US" sz="2000" dirty="0">
                <a:solidFill>
                  <a:schemeClr val="bg1"/>
                </a:solidFill>
                <a:latin typeface="Calibri" panose="020F0502020204030204" pitchFamily="34" charset="0"/>
                <a:ea typeface="Times New Roman" panose="02020603050405020304" pitchFamily="18" charset="0"/>
                <a:cs typeface="Calibri" panose="020F0502020204030204" pitchFamily="34" charset="0"/>
              </a:rPr>
            </a:br>
            <a:r>
              <a:rPr lang="en-US" sz="2000" dirty="0">
                <a:solidFill>
                  <a:schemeClr val="bg1"/>
                </a:solidFill>
                <a:latin typeface="Calibri" panose="020F0502020204030204" pitchFamily="34" charset="0"/>
                <a:ea typeface="Times New Roman" panose="02020603050405020304" pitchFamily="18" charset="0"/>
                <a:cs typeface="Calibri" panose="020F0502020204030204" pitchFamily="34" charset="0"/>
              </a:rPr>
              <a:t>Big thanks, hugs and some cheek kisses</a:t>
            </a:r>
            <a:endPar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p:cNvSpPr/>
          <p:nvPr/>
        </p:nvSpPr>
        <p:spPr>
          <a:xfrm>
            <a:off x="838200" y="3818711"/>
            <a:ext cx="8001000" cy="2068259"/>
          </a:xfrm>
          <a:prstGeom prst="rect">
            <a:avLst/>
          </a:prstGeom>
        </p:spPr>
        <p:txBody>
          <a:bodyPr wrap="square">
            <a:spAutoFit/>
          </a:bodyPr>
          <a:lstStyle/>
          <a:p>
            <a:pPr>
              <a:lnSpc>
                <a:spcPct val="107000"/>
              </a:lnSpc>
            </a:pPr>
            <a:r>
              <a:rPr lang="en-US" sz="2000" dirty="0">
                <a:solidFill>
                  <a:schemeClr val="bg1"/>
                </a:solidFill>
                <a:latin typeface="Calibri" panose="020F0502020204030204" pitchFamily="34" charset="0"/>
                <a:ea typeface="Times New Roman" panose="02020603050405020304" pitchFamily="18" charset="0"/>
                <a:cs typeface="Calibri" panose="020F0502020204030204" pitchFamily="34" charset="0"/>
              </a:rPr>
              <a:t>Who can take a forecast, with every talent need</a:t>
            </a:r>
            <a:br>
              <a:rPr lang="en-US" sz="2000" dirty="0">
                <a:solidFill>
                  <a:schemeClr val="bg1"/>
                </a:solidFill>
                <a:latin typeface="Calibri" panose="020F0502020204030204" pitchFamily="34" charset="0"/>
                <a:ea typeface="Times New Roman" panose="02020603050405020304" pitchFamily="18" charset="0"/>
                <a:cs typeface="Calibri" panose="020F0502020204030204" pitchFamily="34" charset="0"/>
              </a:rPr>
            </a:br>
            <a:r>
              <a:rPr lang="en-US" sz="2000" dirty="0">
                <a:solidFill>
                  <a:schemeClr val="bg1"/>
                </a:solidFill>
                <a:latin typeface="Calibri" panose="020F0502020204030204" pitchFamily="34" charset="0"/>
                <a:ea typeface="Times New Roman" panose="02020603050405020304" pitchFamily="18" charset="0"/>
                <a:cs typeface="Calibri" panose="020F0502020204030204" pitchFamily="34" charset="0"/>
              </a:rPr>
              <a:t>Generate each pipeline in a giant JSON feed</a:t>
            </a:r>
            <a:br>
              <a:rPr lang="en-US" sz="2000" dirty="0">
                <a:solidFill>
                  <a:schemeClr val="bg1"/>
                </a:solidFill>
                <a:latin typeface="Calibri" panose="020F0502020204030204" pitchFamily="34" charset="0"/>
                <a:ea typeface="Times New Roman" panose="02020603050405020304" pitchFamily="18" charset="0"/>
                <a:cs typeface="Calibri" panose="020F0502020204030204" pitchFamily="34" charset="0"/>
              </a:rPr>
            </a:br>
            <a:r>
              <a:rPr lang="en-US" sz="2000" dirty="0">
                <a:solidFill>
                  <a:schemeClr val="bg1"/>
                </a:solidFill>
                <a:latin typeface="Calibri" panose="020F0502020204030204" pitchFamily="34" charset="0"/>
                <a:ea typeface="Times New Roman" panose="02020603050405020304" pitchFamily="18" charset="0"/>
                <a:cs typeface="Calibri" panose="020F0502020204030204" pitchFamily="34" charset="0"/>
              </a:rPr>
              <a:t>The Coding Man</a:t>
            </a:r>
            <a:br>
              <a:rPr lang="en-US" sz="2000" dirty="0">
                <a:solidFill>
                  <a:schemeClr val="bg1"/>
                </a:solidFill>
                <a:latin typeface="Calibri" panose="020F0502020204030204" pitchFamily="34" charset="0"/>
                <a:ea typeface="Times New Roman" panose="02020603050405020304" pitchFamily="18" charset="0"/>
                <a:cs typeface="Calibri" panose="020F0502020204030204" pitchFamily="34" charset="0"/>
              </a:rPr>
            </a:br>
            <a:r>
              <a:rPr lang="en-US" sz="2000" dirty="0">
                <a:solidFill>
                  <a:schemeClr val="bg1"/>
                </a:solidFill>
                <a:latin typeface="Calibri" panose="020F0502020204030204" pitchFamily="34" charset="0"/>
                <a:ea typeface="Times New Roman" panose="02020603050405020304" pitchFamily="18" charset="0"/>
                <a:cs typeface="Calibri" panose="020F0502020204030204" pitchFamily="34" charset="0"/>
              </a:rPr>
              <a:t>The Coding Man (The Coding Man can)</a:t>
            </a:r>
            <a:br>
              <a:rPr lang="en-US" sz="2000" dirty="0">
                <a:solidFill>
                  <a:schemeClr val="bg1"/>
                </a:solidFill>
                <a:latin typeface="Calibri" panose="020F0502020204030204" pitchFamily="34" charset="0"/>
                <a:ea typeface="Times New Roman" panose="02020603050405020304" pitchFamily="18" charset="0"/>
                <a:cs typeface="Calibri" panose="020F0502020204030204" pitchFamily="34" charset="0"/>
              </a:rPr>
            </a:br>
            <a:r>
              <a:rPr lang="en-US" sz="2000" dirty="0">
                <a:solidFill>
                  <a:schemeClr val="bg1"/>
                </a:solidFill>
                <a:latin typeface="Calibri" panose="020F0502020204030204" pitchFamily="34" charset="0"/>
                <a:ea typeface="Times New Roman" panose="02020603050405020304" pitchFamily="18" charset="0"/>
                <a:cs typeface="Calibri" panose="020F0502020204030204" pitchFamily="34" charset="0"/>
              </a:rPr>
              <a:t>The Coding Man can </a:t>
            </a:r>
            <a:r>
              <a:rPr lang="en-US" sz="2000" dirty="0" err="1">
                <a:solidFill>
                  <a:schemeClr val="bg1"/>
                </a:solidFill>
                <a:latin typeface="Calibri" panose="020F0502020204030204" pitchFamily="34" charset="0"/>
                <a:ea typeface="Times New Roman" panose="02020603050405020304" pitchFamily="18" charset="0"/>
                <a:cs typeface="Calibri" panose="020F0502020204030204" pitchFamily="34" charset="0"/>
              </a:rPr>
              <a:t>'cause</a:t>
            </a:r>
            <a:r>
              <a:rPr lang="en-US" sz="2000" dirty="0">
                <a:solidFill>
                  <a:schemeClr val="bg1"/>
                </a:solidFill>
                <a:latin typeface="Calibri" panose="020F0502020204030204" pitchFamily="34" charset="0"/>
                <a:ea typeface="Times New Roman" panose="02020603050405020304" pitchFamily="18" charset="0"/>
                <a:cs typeface="Calibri" panose="020F0502020204030204" pitchFamily="34" charset="0"/>
              </a:rPr>
              <a:t> he knows enough JS to make your sourcing fun</a:t>
            </a:r>
            <a:endParaRPr lang="en-US" sz="2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All that data is free </a:t>
            </a:r>
            <a:r>
              <a:rPr lang="en-US" sz="2000" dirty="0" err="1" smtClean="0">
                <a:solidFill>
                  <a:schemeClr val="bg1"/>
                </a:solidFill>
                <a:latin typeface="Calibri" panose="020F0502020204030204" pitchFamily="34" charset="0"/>
                <a:ea typeface="Calibri" panose="020F0502020204030204" pitchFamily="34" charset="0"/>
                <a:cs typeface="Calibri" panose="020F0502020204030204" pitchFamily="34" charset="0"/>
              </a:rPr>
              <a:t>‘cause</a:t>
            </a:r>
            <a:r>
              <a:rPr lang="en-US" sz="2000" dirty="0" smtClean="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the Coding Man thinks it should be!</a:t>
            </a:r>
            <a:endPar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p:cNvSpPr txBox="1"/>
          <p:nvPr/>
        </p:nvSpPr>
        <p:spPr>
          <a:xfrm>
            <a:off x="3657600" y="4278868"/>
            <a:ext cx="1828800" cy="369332"/>
          </a:xfrm>
          <a:prstGeom prst="rect">
            <a:avLst/>
          </a:prstGeom>
          <a:noFill/>
        </p:spPr>
        <p:txBody>
          <a:bodyPr wrap="square" rtlCol="0">
            <a:spAutoFit/>
          </a:bodyPr>
          <a:lstStyle/>
          <a:p>
            <a:pPr algn="ctr"/>
            <a:r>
              <a:rPr lang="en-US" dirty="0" smtClean="0"/>
              <a:t>(Disclaimer)</a:t>
            </a:r>
            <a:endParaRPr lang="en-US" dirty="0"/>
          </a:p>
        </p:txBody>
      </p:sp>
    </p:spTree>
    <p:extLst>
      <p:ext uri="{BB962C8B-B14F-4D97-AF65-F5344CB8AC3E}">
        <p14:creationId xmlns:p14="http://schemas.microsoft.com/office/powerpoint/2010/main" val="161225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1" nodeType="withEffect">
                                  <p:stCondLst>
                                    <p:cond delay="700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 presetClass="entr" presetSubtype="0" fill="hold" grpId="0" nodeType="withEffect">
                                  <p:stCondLst>
                                    <p:cond delay="8000"/>
                                  </p:stCondLst>
                                  <p:childTnLst>
                                    <p:set>
                                      <p:cBhvr>
                                        <p:cTn id="9" dur="1" fill="hold">
                                          <p:stCondLst>
                                            <p:cond delay="0"/>
                                          </p:stCondLst>
                                        </p:cTn>
                                        <p:tgtEl>
                                          <p:spTgt spid="7"/>
                                        </p:tgtEl>
                                        <p:attrNameLst>
                                          <p:attrName>style.visibility</p:attrName>
                                        </p:attrNameLst>
                                      </p:cBhvr>
                                      <p:to>
                                        <p:strVal val="visible"/>
                                      </p:to>
                                    </p:set>
                                  </p:childTnLst>
                                </p:cTn>
                              </p:par>
                              <p:par>
                                <p:cTn id="10" presetID="10" presetClass="exit" presetSubtype="0" fill="hold" grpId="1" nodeType="withEffect">
                                  <p:stCondLst>
                                    <p:cond delay="1500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2" presetClass="entr" presetSubtype="4" fill="hold" grpId="0" nodeType="withEffect">
                                  <p:stCondLst>
                                    <p:cond delay="150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10" presetClass="exit" presetSubtype="0" fill="hold" grpId="1" nodeType="withEffect">
                                  <p:stCondLst>
                                    <p:cond delay="2900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 presetClass="entr" presetSubtype="0" fill="hold" grpId="0" nodeType="withEffect">
                                  <p:stCondLst>
                                    <p:cond delay="30000"/>
                                  </p:stCondLst>
                                  <p:childTnLst>
                                    <p:set>
                                      <p:cBhvr>
                                        <p:cTn id="21" dur="1" fill="hold">
                                          <p:stCondLst>
                                            <p:cond delay="0"/>
                                          </p:stCondLst>
                                        </p:cTn>
                                        <p:tgtEl>
                                          <p:spTgt spid="4"/>
                                        </p:tgtEl>
                                        <p:attrNameLst>
                                          <p:attrName>style.visibility</p:attrName>
                                        </p:attrNameLst>
                                      </p:cBhvr>
                                      <p:to>
                                        <p:strVal val="visible"/>
                                      </p:to>
                                    </p:set>
                                  </p:childTnLst>
                                </p:cTn>
                              </p:par>
                              <p:par>
                                <p:cTn id="22" presetID="10" presetClass="exit" presetSubtype="0" fill="hold" grpId="1" nodeType="withEffect">
                                  <p:stCondLst>
                                    <p:cond delay="3900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par>
                                <p:cTn id="25" presetID="2" presetClass="entr" presetSubtype="4" fill="hold" grpId="0" nodeType="withEffect">
                                  <p:stCondLst>
                                    <p:cond delay="400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7" grpId="0"/>
      <p:bldP spid="7" grpId="1"/>
      <p:bldP spid="8" grpId="0"/>
      <p:bldP spid="8" grpId="1"/>
      <p:bldP spid="10" grpId="0"/>
      <p:bldP spid="4" grpId="0"/>
      <p:bldP spid="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44298" y="1712459"/>
            <a:ext cx="3488110" cy="1398697"/>
          </a:xfrm>
          <a:prstGeom prst="rect">
            <a:avLst/>
          </a:prstGeom>
        </p:spPr>
      </p:pic>
      <p:pic>
        <p:nvPicPr>
          <p:cNvPr id="7" name="Picture 6"/>
          <p:cNvPicPr>
            <a:picLocks noChangeAspect="1"/>
          </p:cNvPicPr>
          <p:nvPr/>
        </p:nvPicPr>
        <p:blipFill>
          <a:blip r:embed="rId3"/>
          <a:stretch>
            <a:fillRect/>
          </a:stretch>
        </p:blipFill>
        <p:spPr>
          <a:xfrm>
            <a:off x="5988052" y="3575321"/>
            <a:ext cx="3011996" cy="677384"/>
          </a:xfrm>
          <a:prstGeom prst="rect">
            <a:avLst/>
          </a:prstGeom>
        </p:spPr>
      </p:pic>
      <p:pic>
        <p:nvPicPr>
          <p:cNvPr id="8" name="Picture 7"/>
          <p:cNvPicPr>
            <a:picLocks noChangeAspect="1"/>
          </p:cNvPicPr>
          <p:nvPr/>
        </p:nvPicPr>
        <p:blipFill>
          <a:blip r:embed="rId4"/>
          <a:stretch>
            <a:fillRect/>
          </a:stretch>
        </p:blipFill>
        <p:spPr>
          <a:xfrm>
            <a:off x="281114" y="1600200"/>
            <a:ext cx="1621463" cy="3238779"/>
          </a:xfrm>
          <a:prstGeom prst="rect">
            <a:avLst/>
          </a:prstGeom>
        </p:spPr>
      </p:pic>
      <p:pic>
        <p:nvPicPr>
          <p:cNvPr id="10" name="Picture 9"/>
          <p:cNvPicPr>
            <a:picLocks noChangeAspect="1"/>
          </p:cNvPicPr>
          <p:nvPr/>
        </p:nvPicPr>
        <p:blipFill>
          <a:blip r:embed="rId5"/>
          <a:stretch>
            <a:fillRect/>
          </a:stretch>
        </p:blipFill>
        <p:spPr>
          <a:xfrm>
            <a:off x="5854618" y="1712458"/>
            <a:ext cx="3145431" cy="1081242"/>
          </a:xfrm>
          <a:prstGeom prst="rect">
            <a:avLst/>
          </a:prstGeom>
        </p:spPr>
      </p:pic>
      <p:pic>
        <p:nvPicPr>
          <p:cNvPr id="1026" name="Picture 2" descr="https://cdn.sstatic.net/Sites/stackoverflow/company/img/logos/so/so-logo.png?v=9c558ec15d8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44298" y="3575321"/>
            <a:ext cx="3523148" cy="83968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966593" y="4690819"/>
            <a:ext cx="8030577" cy="566981"/>
          </a:xfrm>
          <a:prstGeom prst="rect">
            <a:avLst/>
          </a:prstGeom>
        </p:spPr>
        <p:txBody>
          <a:bodyPr lIns="0" tIns="0" rIns="0" bIns="0"/>
          <a:lstStyle>
            <a:lvl1pPr algn="l" defTabSz="457200" rtl="0" eaLnBrk="1" latinLnBrk="0" hangingPunct="1">
              <a:spcBef>
                <a:spcPct val="0"/>
              </a:spcBef>
              <a:buNone/>
              <a:defRPr sz="3600" kern="1200">
                <a:solidFill>
                  <a:schemeClr val="tx1"/>
                </a:solidFill>
                <a:latin typeface="+mj-lt"/>
                <a:ea typeface="+mj-ea"/>
                <a:cs typeface="+mj-cs"/>
              </a:defRPr>
            </a:lvl1pPr>
          </a:lstStyle>
          <a:p>
            <a:pPr algn="r"/>
            <a:r>
              <a:rPr lang="en-US" sz="3200" dirty="0"/>
              <a:t>…and all the </a:t>
            </a:r>
            <a:r>
              <a:rPr lang="en-US" sz="3200" dirty="0" smtClean="0"/>
              <a:t>other peeps </a:t>
            </a:r>
            <a:r>
              <a:rPr lang="en-US" sz="3200" dirty="0"/>
              <a:t>presenting in </a:t>
            </a:r>
            <a:r>
              <a:rPr lang="en-US" sz="3200" dirty="0" smtClean="0"/>
              <a:t>the Webscraping </a:t>
            </a:r>
            <a:r>
              <a:rPr lang="en-US" sz="3200" dirty="0"/>
              <a:t>track!</a:t>
            </a:r>
          </a:p>
        </p:txBody>
      </p:sp>
      <p:sp>
        <p:nvSpPr>
          <p:cNvPr id="11" name="Title 1"/>
          <p:cNvSpPr txBox="1">
            <a:spLocks/>
          </p:cNvSpPr>
          <p:nvPr/>
        </p:nvSpPr>
        <p:spPr bwMode="auto">
          <a:xfrm>
            <a:off x="457200" y="228600"/>
            <a:ext cx="82296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500" b="1" smtClean="0">
                <a:solidFill>
                  <a:schemeClr val="folHlink"/>
                </a:solidFill>
                <a:latin typeface="+mj-lt"/>
                <a:ea typeface="+mj-ea"/>
                <a:cs typeface="+mj-cs"/>
              </a:defRPr>
            </a:lvl1pPr>
            <a:lvl2pPr algn="l" rtl="0" eaLnBrk="1" fontAlgn="base" hangingPunct="1">
              <a:spcBef>
                <a:spcPct val="0"/>
              </a:spcBef>
              <a:spcAft>
                <a:spcPct val="0"/>
              </a:spcAft>
              <a:defRPr sz="3500">
                <a:solidFill>
                  <a:srgbClr val="B8DFF2"/>
                </a:solidFill>
                <a:latin typeface="Arial" charset="0"/>
              </a:defRPr>
            </a:lvl2pPr>
            <a:lvl3pPr algn="l" rtl="0" eaLnBrk="1" fontAlgn="base" hangingPunct="1">
              <a:spcBef>
                <a:spcPct val="0"/>
              </a:spcBef>
              <a:spcAft>
                <a:spcPct val="0"/>
              </a:spcAft>
              <a:defRPr sz="3500">
                <a:solidFill>
                  <a:srgbClr val="B8DFF2"/>
                </a:solidFill>
                <a:latin typeface="Arial" charset="0"/>
              </a:defRPr>
            </a:lvl3pPr>
            <a:lvl4pPr algn="l" rtl="0" eaLnBrk="1" fontAlgn="base" hangingPunct="1">
              <a:spcBef>
                <a:spcPct val="0"/>
              </a:spcBef>
              <a:spcAft>
                <a:spcPct val="0"/>
              </a:spcAft>
              <a:defRPr sz="3500">
                <a:solidFill>
                  <a:srgbClr val="B8DFF2"/>
                </a:solidFill>
                <a:latin typeface="Arial" charset="0"/>
              </a:defRPr>
            </a:lvl4pPr>
            <a:lvl5pPr algn="l" rtl="0" eaLnBrk="1" fontAlgn="base" hangingPunct="1">
              <a:spcBef>
                <a:spcPct val="0"/>
              </a:spcBef>
              <a:spcAft>
                <a:spcPct val="0"/>
              </a:spcAft>
              <a:defRPr sz="3500">
                <a:solidFill>
                  <a:srgbClr val="B8DFF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kern="0" dirty="0" smtClean="0"/>
              <a:t>How can I learn more?</a:t>
            </a:r>
            <a:endParaRPr lang="en-US" kern="0" dirty="0"/>
          </a:p>
        </p:txBody>
      </p:sp>
    </p:spTree>
    <p:extLst>
      <p:ext uri="{BB962C8B-B14F-4D97-AF65-F5344CB8AC3E}">
        <p14:creationId xmlns:p14="http://schemas.microsoft.com/office/powerpoint/2010/main" val="30254929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title"/>
          </p:nvPr>
        </p:nvSpPr>
        <p:spPr>
          <a:xfrm>
            <a:off x="381000" y="1676400"/>
            <a:ext cx="3200400" cy="2667000"/>
          </a:xfrm>
        </p:spPr>
        <p:txBody>
          <a:bodyPr/>
          <a:lstStyle/>
          <a:p>
            <a:pPr eaLnBrk="1" hangingPunct="1"/>
            <a:r>
              <a:rPr lang="en-US" dirty="0" smtClean="0"/>
              <a:t>Questions?</a:t>
            </a:r>
            <a:br>
              <a:rPr lang="en-US" dirty="0" smtClean="0"/>
            </a:br>
            <a:r>
              <a:rPr lang="en-US" dirty="0"/>
              <a:t/>
            </a:r>
            <a:br>
              <a:rPr lang="en-US" dirty="0"/>
            </a:br>
            <a:r>
              <a:rPr lang="en-US" dirty="0" smtClean="0"/>
              <a:t>(Appendix follows with bookmarklet resources &amp; ideas of other kinds of searches to convert into bookmarklets)</a:t>
            </a:r>
            <a:endParaRPr lang="en-US" sz="2400" dirty="0" smtClean="0"/>
          </a:p>
        </p:txBody>
      </p:sp>
      <p:pic>
        <p:nvPicPr>
          <p:cNvPr id="15363" name="Picture 11" descr="MPj04009670000[1]"/>
          <p:cNvPicPr>
            <a:picLocks noChangeAspect="1" noChangeArrowheads="1"/>
          </p:cNvPicPr>
          <p:nvPr/>
        </p:nvPicPr>
        <p:blipFill>
          <a:blip r:embed="rId3" cstate="print"/>
          <a:srcRect/>
          <a:stretch>
            <a:fillRect/>
          </a:stretch>
        </p:blipFill>
        <p:spPr bwMode="auto">
          <a:xfrm>
            <a:off x="3660775" y="0"/>
            <a:ext cx="5483225" cy="68580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9821957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85800"/>
          </a:xfrm>
        </p:spPr>
        <p:txBody>
          <a:bodyPr/>
          <a:lstStyle/>
          <a:p>
            <a:r>
              <a:rPr lang="en-US" dirty="0" smtClean="0"/>
              <a:t>What are bookmarklets, anyway?</a:t>
            </a:r>
            <a:endParaRPr lang="en-US" dirty="0"/>
          </a:p>
        </p:txBody>
      </p:sp>
      <p:sp>
        <p:nvSpPr>
          <p:cNvPr id="3" name="Content Placeholder 2"/>
          <p:cNvSpPr>
            <a:spLocks noGrp="1"/>
          </p:cNvSpPr>
          <p:nvPr>
            <p:ph idx="1"/>
          </p:nvPr>
        </p:nvSpPr>
        <p:spPr>
          <a:xfrm>
            <a:off x="381000" y="1219200"/>
            <a:ext cx="8305800" cy="4983163"/>
          </a:xfrm>
        </p:spPr>
        <p:txBody>
          <a:bodyPr/>
          <a:lstStyle/>
          <a:p>
            <a:pPr marL="0" indent="0">
              <a:buNone/>
            </a:pPr>
            <a:r>
              <a:rPr lang="en-US" sz="2000" dirty="0"/>
              <a:t>Bookmarklets are browser favorites/bookmarks on steroids because they have JavaScript embedded in them: They don’t just take you to a website – they *do* something.</a:t>
            </a:r>
          </a:p>
          <a:p>
            <a:pPr marL="0" indent="0">
              <a:buNone/>
            </a:pPr>
            <a:endParaRPr lang="en-US" sz="2000" dirty="0" smtClean="0"/>
          </a:p>
          <a:p>
            <a:pPr marL="0" indent="0">
              <a:buNone/>
            </a:pPr>
            <a:r>
              <a:rPr lang="en-US" sz="2000" dirty="0" smtClean="0"/>
              <a:t>Some starter sets of free bookmarklets you can have:</a:t>
            </a:r>
            <a:endParaRPr lang="en-US" sz="2000" dirty="0" smtClean="0">
              <a:hlinkClick r:id="rId2"/>
            </a:endParaRPr>
          </a:p>
          <a:p>
            <a:pPr>
              <a:buAutoNum type="arabicPeriod"/>
            </a:pPr>
            <a:endParaRPr lang="en-US" sz="2000" dirty="0">
              <a:hlinkClick r:id="rId2"/>
            </a:endParaRPr>
          </a:p>
          <a:p>
            <a:pPr>
              <a:buAutoNum type="arabicPeriod"/>
            </a:pPr>
            <a:r>
              <a:rPr lang="en-US" sz="2000" dirty="0" smtClean="0">
                <a:hlinkClick r:id="rId2"/>
              </a:rPr>
              <a:t>Functional bookmarklets NOT related to search</a:t>
            </a:r>
            <a:endParaRPr lang="en-US" sz="2000" dirty="0" smtClean="0"/>
          </a:p>
          <a:p>
            <a:pPr>
              <a:buAutoNum type="arabicPeriod"/>
            </a:pPr>
            <a:endParaRPr lang="en-US" sz="2000" dirty="0" smtClean="0"/>
          </a:p>
          <a:p>
            <a:pPr>
              <a:buAutoNum type="arabicPeriod"/>
            </a:pPr>
            <a:r>
              <a:rPr lang="en-US" sz="2000" dirty="0" smtClean="0">
                <a:hlinkClick r:id="rId3"/>
              </a:rPr>
              <a:t>BATSA bookmarklets </a:t>
            </a:r>
            <a:r>
              <a:rPr lang="en-US" sz="2000" dirty="0" smtClean="0"/>
              <a:t>(contact info finders)</a:t>
            </a:r>
          </a:p>
          <a:p>
            <a:pPr>
              <a:buAutoNum type="arabicPeriod"/>
            </a:pPr>
            <a:endParaRPr lang="en-US" sz="2000" dirty="0" smtClean="0"/>
          </a:p>
          <a:p>
            <a:pPr>
              <a:buAutoNum type="arabicPeriod"/>
            </a:pPr>
            <a:r>
              <a:rPr lang="en-US" sz="2000" dirty="0" smtClean="0">
                <a:hlinkClick r:id="rId4"/>
              </a:rPr>
              <a:t>SOSU searchers </a:t>
            </a:r>
            <a:r>
              <a:rPr lang="en-US" sz="2000" dirty="0" smtClean="0"/>
              <a:t>(other search examples)</a:t>
            </a:r>
          </a:p>
        </p:txBody>
      </p:sp>
      <p:sp>
        <p:nvSpPr>
          <p:cNvPr id="5" name="Slide Number Placeholder 4"/>
          <p:cNvSpPr>
            <a:spLocks noGrp="1"/>
          </p:cNvSpPr>
          <p:nvPr>
            <p:ph type="sldNum" sz="quarter" idx="4"/>
          </p:nvPr>
        </p:nvSpPr>
        <p:spPr/>
        <p:txBody>
          <a:bodyPr/>
          <a:lstStyle/>
          <a:p>
            <a:fld id="{B76D5A60-14C5-4312-9CC4-61DE7CC59792}" type="slidenum">
              <a:rPr lang="en-US" smtClean="0"/>
              <a:pPr/>
              <a:t>3</a:t>
            </a:fld>
            <a:endParaRPr lang="en-US" dirty="0"/>
          </a:p>
        </p:txBody>
      </p:sp>
    </p:spTree>
    <p:extLst>
      <p:ext uri="{BB962C8B-B14F-4D97-AF65-F5344CB8AC3E}">
        <p14:creationId xmlns:p14="http://schemas.microsoft.com/office/powerpoint/2010/main" val="36791360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r>
              <a:rPr lang="en-US" dirty="0" smtClean="0"/>
              <a:t>Basic useful example bookmarklets</a:t>
            </a:r>
            <a:endParaRPr lang="en-US" sz="2800" dirty="0"/>
          </a:p>
        </p:txBody>
      </p:sp>
      <p:sp>
        <p:nvSpPr>
          <p:cNvPr id="5" name="Slide Number Placeholder 4"/>
          <p:cNvSpPr>
            <a:spLocks noGrp="1"/>
          </p:cNvSpPr>
          <p:nvPr>
            <p:ph type="sldNum" sz="quarter" idx="4"/>
          </p:nvPr>
        </p:nvSpPr>
        <p:spPr/>
        <p:txBody>
          <a:bodyPr/>
          <a:lstStyle/>
          <a:p>
            <a:fld id="{B76D5A60-14C5-4312-9CC4-61DE7CC59792}" type="slidenum">
              <a:rPr lang="en-US" smtClean="0"/>
              <a:pPr/>
              <a:t>30</a:t>
            </a:fld>
            <a:endParaRPr lang="en-US" dirty="0"/>
          </a:p>
        </p:txBody>
      </p:sp>
      <p:sp>
        <p:nvSpPr>
          <p:cNvPr id="7" name="Content Placeholder 6"/>
          <p:cNvSpPr>
            <a:spLocks noGrp="1"/>
          </p:cNvSpPr>
          <p:nvPr>
            <p:ph idx="1"/>
          </p:nvPr>
        </p:nvSpPr>
        <p:spPr>
          <a:xfrm>
            <a:off x="381000" y="914400"/>
            <a:ext cx="4343400" cy="5105400"/>
          </a:xfrm>
        </p:spPr>
        <p:txBody>
          <a:bodyPr/>
          <a:lstStyle/>
          <a:p>
            <a:pPr marL="0" indent="0">
              <a:buNone/>
            </a:pPr>
            <a:r>
              <a:rPr lang="en-US" sz="1800" b="1" i="1" dirty="0" smtClean="0"/>
              <a:t>Find </a:t>
            </a:r>
            <a:r>
              <a:rPr lang="en-US" sz="1800" b="1" i="1" dirty="0" err="1" smtClean="0"/>
              <a:t>WhoIs</a:t>
            </a:r>
            <a:r>
              <a:rPr lang="en-US" sz="1800" b="1" i="1" dirty="0" smtClean="0"/>
              <a:t> for any domain</a:t>
            </a:r>
          </a:p>
          <a:p>
            <a:pPr marL="0" indent="0">
              <a:buNone/>
            </a:pPr>
            <a:r>
              <a:rPr lang="en-US" sz="1800" b="1" i="1" dirty="0" smtClean="0"/>
              <a:t>(</a:t>
            </a:r>
            <a:r>
              <a:rPr lang="en-US" sz="1800" b="1" i="1" dirty="0" smtClean="0">
                <a:hlinkClick r:id="rId2"/>
              </a:rPr>
              <a:t>this explains the </a:t>
            </a:r>
            <a:r>
              <a:rPr lang="en-US" sz="1800" b="1" i="1" dirty="0" err="1" smtClean="0">
                <a:hlinkClick r:id="rId2"/>
              </a:rPr>
              <a:t>getSelection</a:t>
            </a:r>
            <a:r>
              <a:rPr lang="en-US" sz="1800" b="1" i="1" dirty="0" smtClean="0">
                <a:hlinkClick r:id="rId2"/>
              </a:rPr>
              <a:t> syntax</a:t>
            </a:r>
            <a:r>
              <a:rPr lang="en-US" sz="1800" b="1" i="1" dirty="0" smtClean="0"/>
              <a:t>)</a:t>
            </a:r>
          </a:p>
          <a:p>
            <a:pPr marL="0" indent="0">
              <a:buNone/>
            </a:pPr>
            <a:endParaRPr lang="en-US" sz="1800" b="1" i="1" dirty="0"/>
          </a:p>
          <a:p>
            <a:pPr marL="0" indent="0">
              <a:buNone/>
            </a:pPr>
            <a:r>
              <a:rPr lang="en-US" sz="1800" dirty="0" err="1" smtClean="0"/>
              <a:t>var</a:t>
            </a:r>
            <a:r>
              <a:rPr lang="en-US" sz="1800" dirty="0" smtClean="0"/>
              <a:t> </a:t>
            </a:r>
            <a:r>
              <a:rPr lang="en-US" sz="1800" dirty="0"/>
              <a:t>s;</a:t>
            </a:r>
          </a:p>
          <a:p>
            <a:pPr marL="0" indent="0">
              <a:buNone/>
            </a:pPr>
            <a:r>
              <a:rPr lang="en-US" sz="1800" dirty="0"/>
              <a:t>if (</a:t>
            </a:r>
            <a:r>
              <a:rPr lang="en-US" sz="1800" dirty="0" err="1"/>
              <a:t>window.getSelection</a:t>
            </a:r>
            <a:r>
              <a:rPr lang="en-US" sz="1800" dirty="0"/>
              <a:t>) {</a:t>
            </a:r>
          </a:p>
          <a:p>
            <a:pPr marL="0" indent="0">
              <a:buNone/>
            </a:pPr>
            <a:r>
              <a:rPr lang="en-US" sz="1800" dirty="0"/>
              <a:t>    s = </a:t>
            </a:r>
            <a:r>
              <a:rPr lang="en-US" sz="1800" dirty="0" err="1"/>
              <a:t>window.getSelection</a:t>
            </a:r>
            <a:r>
              <a:rPr lang="en-US" sz="1800" dirty="0"/>
              <a:t>().</a:t>
            </a:r>
            <a:r>
              <a:rPr lang="en-US" sz="1800" dirty="0" err="1"/>
              <a:t>toString</a:t>
            </a:r>
            <a:r>
              <a:rPr lang="en-US" sz="1800" dirty="0"/>
              <a:t>();</a:t>
            </a:r>
          </a:p>
          <a:p>
            <a:pPr marL="0" indent="0">
              <a:buNone/>
            </a:pPr>
            <a:r>
              <a:rPr lang="en-US" sz="1800" dirty="0"/>
              <a:t>} else {</a:t>
            </a:r>
          </a:p>
          <a:p>
            <a:pPr marL="0" indent="0">
              <a:buNone/>
            </a:pPr>
            <a:r>
              <a:rPr lang="en-US" sz="1800" dirty="0"/>
              <a:t>    s = </a:t>
            </a:r>
            <a:r>
              <a:rPr lang="en-US" sz="1800" dirty="0" err="1"/>
              <a:t>document.selection.createRange</a:t>
            </a:r>
            <a:r>
              <a:rPr lang="en-US" sz="1800" dirty="0"/>
              <a:t>().text;</a:t>
            </a:r>
          </a:p>
          <a:p>
            <a:pPr marL="0" indent="0">
              <a:buNone/>
            </a:pPr>
            <a:r>
              <a:rPr lang="en" sz="1800" dirty="0"/>
              <a:t>}</a:t>
            </a:r>
          </a:p>
          <a:p>
            <a:pPr marL="0" indent="0">
              <a:buNone/>
            </a:pPr>
            <a:r>
              <a:rPr lang="en-US" sz="1800" dirty="0" err="1"/>
              <a:t>var</a:t>
            </a:r>
            <a:r>
              <a:rPr lang="en-US" sz="1800" dirty="0"/>
              <a:t> t = prompt('Enter root domain', s);</a:t>
            </a:r>
          </a:p>
          <a:p>
            <a:pPr marL="0" indent="0">
              <a:buNone/>
            </a:pPr>
            <a:r>
              <a:rPr lang="en-US" sz="1800" dirty="0"/>
              <a:t>if (t) {</a:t>
            </a:r>
          </a:p>
          <a:p>
            <a:pPr marL="0" indent="0">
              <a:buNone/>
            </a:pPr>
            <a:r>
              <a:rPr lang="en-US" sz="1800" dirty="0"/>
              <a:t>    t = </a:t>
            </a:r>
            <a:r>
              <a:rPr lang="en-US" sz="1800" dirty="0" err="1"/>
              <a:t>t.trim</a:t>
            </a:r>
            <a:r>
              <a:rPr lang="en-US" sz="1800" dirty="0"/>
              <a:t>();</a:t>
            </a:r>
          </a:p>
          <a:p>
            <a:pPr marL="0" indent="0">
              <a:buNone/>
            </a:pPr>
            <a:r>
              <a:rPr lang="en-US" sz="1800" dirty="0"/>
              <a:t>    location = '</a:t>
            </a:r>
            <a:r>
              <a:rPr lang="en-US" sz="1800" dirty="0">
                <a:hlinkClick r:id="rId3"/>
              </a:rPr>
              <a:t>https://</a:t>
            </a:r>
            <a:r>
              <a:rPr lang="en-US" sz="1800" dirty="0" smtClean="0">
                <a:hlinkClick r:id="rId3"/>
              </a:rPr>
              <a:t>whois.sc/' </a:t>
            </a:r>
            <a:r>
              <a:rPr lang="en-US" sz="1800" dirty="0">
                <a:hlinkClick r:id="rId3"/>
              </a:rPr>
              <a:t>+ escape(t);</a:t>
            </a:r>
          </a:p>
          <a:p>
            <a:pPr marL="0" indent="0">
              <a:buNone/>
            </a:pPr>
            <a:r>
              <a:rPr lang="en" sz="1800" dirty="0" smtClean="0"/>
              <a:t>}</a:t>
            </a:r>
            <a:endParaRPr lang="en" sz="1800" dirty="0"/>
          </a:p>
        </p:txBody>
      </p:sp>
      <p:sp>
        <p:nvSpPr>
          <p:cNvPr id="8" name="Content Placeholder 6"/>
          <p:cNvSpPr txBox="1">
            <a:spLocks/>
          </p:cNvSpPr>
          <p:nvPr/>
        </p:nvSpPr>
        <p:spPr bwMode="auto">
          <a:xfrm>
            <a:off x="4724400" y="914401"/>
            <a:ext cx="4343400" cy="152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800" b="1" i="1" kern="0" dirty="0" smtClean="0"/>
              <a:t>You need to put this into </a:t>
            </a:r>
            <a:r>
              <a:rPr lang="en-US" sz="1800" b="1" i="1" kern="0" dirty="0" smtClean="0">
                <a:hlinkClick r:id="rId4"/>
              </a:rPr>
              <a:t>bookmarklet format at </a:t>
            </a:r>
            <a:r>
              <a:rPr lang="en-US" sz="1800" b="1" i="1" kern="0" dirty="0" err="1" smtClean="0">
                <a:hlinkClick r:id="rId4"/>
              </a:rPr>
              <a:t>MrColes</a:t>
            </a:r>
            <a:r>
              <a:rPr lang="en-US" sz="1800" b="1" i="1" kern="0" dirty="0">
                <a:hlinkClick r:id="rId4"/>
              </a:rPr>
              <a:t> </a:t>
            </a:r>
            <a:r>
              <a:rPr lang="en-US" sz="1800" b="1" i="1" kern="0" dirty="0" smtClean="0"/>
              <a:t>and then drag that into your bookmarks bar or add the code as a row in </a:t>
            </a:r>
            <a:r>
              <a:rPr lang="en-US" sz="1800" b="1" i="1" kern="0" dirty="0" smtClean="0">
                <a:hlinkClick r:id="rId5"/>
              </a:rPr>
              <a:t>a Bookmarklet Combiner</a:t>
            </a:r>
            <a:endParaRPr lang="en-US" sz="1800" kern="0" dirty="0"/>
          </a:p>
        </p:txBody>
      </p:sp>
      <p:sp>
        <p:nvSpPr>
          <p:cNvPr id="3" name="TextBox 2"/>
          <p:cNvSpPr txBox="1"/>
          <p:nvPr/>
        </p:nvSpPr>
        <p:spPr>
          <a:xfrm>
            <a:off x="6477000" y="2500314"/>
            <a:ext cx="2590800" cy="313932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b="1" dirty="0" smtClean="0">
                <a:solidFill>
                  <a:schemeClr val="accent2"/>
                </a:solidFill>
              </a:rPr>
              <a:t>PRO TIP</a:t>
            </a:r>
          </a:p>
          <a:p>
            <a:r>
              <a:rPr lang="en-US" dirty="0" smtClean="0">
                <a:solidFill>
                  <a:schemeClr val="accent2"/>
                </a:solidFill>
              </a:rPr>
              <a:t>If you ever receive a bookmarklet and you want to know how it was coded, you can use a free JavaScript beautifier to revert it back to readable line-by-line JS code like </a:t>
            </a:r>
            <a:r>
              <a:rPr lang="en-US" dirty="0" smtClean="0">
                <a:solidFill>
                  <a:schemeClr val="accent2"/>
                </a:solidFill>
                <a:hlinkClick r:id="rId6"/>
              </a:rPr>
              <a:t>Dan’s Tools</a:t>
            </a:r>
            <a:r>
              <a:rPr lang="en-US" dirty="0" smtClean="0">
                <a:solidFill>
                  <a:schemeClr val="accent2"/>
                </a:solidFill>
              </a:rPr>
              <a:t>, </a:t>
            </a:r>
            <a:r>
              <a:rPr lang="en-US" dirty="0" smtClean="0">
                <a:solidFill>
                  <a:schemeClr val="accent2"/>
                </a:solidFill>
                <a:hlinkClick r:id="rId7"/>
              </a:rPr>
              <a:t>Beautifier.io</a:t>
            </a:r>
            <a:r>
              <a:rPr lang="en-US" dirty="0" smtClean="0">
                <a:solidFill>
                  <a:schemeClr val="accent2"/>
                </a:solidFill>
              </a:rPr>
              <a:t>, etc.</a:t>
            </a:r>
            <a:endParaRPr lang="en-US" dirty="0">
              <a:solidFill>
                <a:schemeClr val="accent2"/>
              </a:solidFill>
            </a:endParaRPr>
          </a:p>
        </p:txBody>
      </p:sp>
      <p:sp>
        <p:nvSpPr>
          <p:cNvPr id="4" name="TextBox 3"/>
          <p:cNvSpPr txBox="1"/>
          <p:nvPr/>
        </p:nvSpPr>
        <p:spPr>
          <a:xfrm>
            <a:off x="4724400" y="2667000"/>
            <a:ext cx="1524000" cy="2862322"/>
          </a:xfrm>
          <a:prstGeom prst="rect">
            <a:avLst/>
          </a:prstGeom>
          <a:noFill/>
        </p:spPr>
        <p:txBody>
          <a:bodyPr wrap="square" rtlCol="0">
            <a:spAutoFit/>
          </a:bodyPr>
          <a:lstStyle/>
          <a:p>
            <a:r>
              <a:rPr lang="en-US" dirty="0" smtClean="0"/>
              <a:t>Remember to wrap a function around all this code, unless you’re using </a:t>
            </a:r>
            <a:r>
              <a:rPr lang="en-US" dirty="0" err="1" smtClean="0"/>
              <a:t>MrColes</a:t>
            </a:r>
            <a:r>
              <a:rPr lang="en-US" dirty="0" smtClean="0"/>
              <a:t> which does it for you!</a:t>
            </a:r>
            <a:endParaRPr lang="en-US" dirty="0"/>
          </a:p>
        </p:txBody>
      </p:sp>
    </p:spTree>
    <p:extLst>
      <p:ext uri="{BB962C8B-B14F-4D97-AF65-F5344CB8AC3E}">
        <p14:creationId xmlns:p14="http://schemas.microsoft.com/office/powerpoint/2010/main" val="40350371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r>
              <a:rPr lang="en-US" dirty="0" smtClean="0"/>
              <a:t>Basic useful example bookmarklets</a:t>
            </a:r>
            <a:endParaRPr lang="en-US" sz="2800" dirty="0"/>
          </a:p>
        </p:txBody>
      </p:sp>
      <p:sp>
        <p:nvSpPr>
          <p:cNvPr id="5" name="Slide Number Placeholder 4"/>
          <p:cNvSpPr>
            <a:spLocks noGrp="1"/>
          </p:cNvSpPr>
          <p:nvPr>
            <p:ph type="sldNum" sz="quarter" idx="4"/>
          </p:nvPr>
        </p:nvSpPr>
        <p:spPr/>
        <p:txBody>
          <a:bodyPr/>
          <a:lstStyle/>
          <a:p>
            <a:fld id="{B76D5A60-14C5-4312-9CC4-61DE7CC59792}" type="slidenum">
              <a:rPr lang="en-US" smtClean="0"/>
              <a:pPr/>
              <a:t>31</a:t>
            </a:fld>
            <a:endParaRPr lang="en-US" dirty="0"/>
          </a:p>
        </p:txBody>
      </p:sp>
      <p:sp>
        <p:nvSpPr>
          <p:cNvPr id="7" name="Content Placeholder 6"/>
          <p:cNvSpPr>
            <a:spLocks noGrp="1"/>
          </p:cNvSpPr>
          <p:nvPr>
            <p:ph idx="1"/>
          </p:nvPr>
        </p:nvSpPr>
        <p:spPr>
          <a:xfrm>
            <a:off x="381000" y="914400"/>
            <a:ext cx="3733800" cy="5105400"/>
          </a:xfrm>
        </p:spPr>
        <p:txBody>
          <a:bodyPr/>
          <a:lstStyle/>
          <a:p>
            <a:pPr marL="0" indent="0">
              <a:buFontTx/>
              <a:buNone/>
            </a:pPr>
            <a:r>
              <a:rPr lang="en-US" sz="1800" b="1" i="1" dirty="0" smtClean="0"/>
              <a:t>Find </a:t>
            </a:r>
            <a:r>
              <a:rPr lang="en-US" sz="1800" b="1" i="1" dirty="0" err="1" smtClean="0"/>
              <a:t>WhoIs</a:t>
            </a:r>
            <a:r>
              <a:rPr lang="en-US" sz="1800" b="1" i="1" dirty="0" smtClean="0"/>
              <a:t> for domain you’re at</a:t>
            </a:r>
            <a:endParaRPr lang="en-US" sz="1800" b="1" i="1" dirty="0"/>
          </a:p>
          <a:p>
            <a:pPr marL="0" indent="0">
              <a:buFontTx/>
              <a:buNone/>
            </a:pPr>
            <a:r>
              <a:rPr lang="en-US" sz="1800" dirty="0" err="1"/>
              <a:t>javascript:c</a:t>
            </a:r>
            <a:r>
              <a:rPr lang="en-US" sz="1800" dirty="0"/>
              <a:t>=</a:t>
            </a:r>
            <a:r>
              <a:rPr lang="en-US" sz="1800" dirty="0" err="1"/>
              <a:t>window.location.hostname;c</a:t>
            </a:r>
            <a:r>
              <a:rPr lang="en-US" sz="1800" dirty="0"/>
              <a:t>=</a:t>
            </a:r>
            <a:r>
              <a:rPr lang="en-US" sz="1800" dirty="0" err="1"/>
              <a:t>c.replace</a:t>
            </a:r>
            <a:r>
              <a:rPr lang="en-US" sz="1800" dirty="0"/>
              <a:t>('www.','');location='http://who.is/</a:t>
            </a:r>
            <a:r>
              <a:rPr lang="en-US" sz="1800" dirty="0" err="1"/>
              <a:t>whois</a:t>
            </a:r>
            <a:r>
              <a:rPr lang="en-US" sz="1800" dirty="0"/>
              <a:t>/'+c</a:t>
            </a:r>
            <a:r>
              <a:rPr lang="en-US" sz="1800" dirty="0" smtClean="0"/>
              <a:t>;</a:t>
            </a:r>
            <a:endParaRPr lang="en-US" sz="1800" dirty="0"/>
          </a:p>
          <a:p>
            <a:pPr marL="0" indent="0">
              <a:buFontTx/>
              <a:buNone/>
            </a:pPr>
            <a:endParaRPr lang="en-US" sz="800" dirty="0" smtClean="0"/>
          </a:p>
          <a:p>
            <a:pPr marL="0" indent="0">
              <a:buFontTx/>
              <a:buNone/>
            </a:pPr>
            <a:r>
              <a:rPr lang="en-US" sz="1800" b="1" i="1" dirty="0" smtClean="0"/>
              <a:t>Find contact emails by domain:</a:t>
            </a:r>
          </a:p>
          <a:p>
            <a:pPr marL="0" indent="0">
              <a:buFontTx/>
              <a:buNone/>
            </a:pPr>
            <a:r>
              <a:rPr lang="en-US" sz="1800" dirty="0" err="1" smtClean="0"/>
              <a:t>javascript:var</a:t>
            </a:r>
            <a:r>
              <a:rPr lang="en-US" sz="1800" dirty="0" smtClean="0"/>
              <a:t> </a:t>
            </a:r>
            <a:r>
              <a:rPr lang="en-US" sz="1800" dirty="0" err="1" smtClean="0"/>
              <a:t>s;if</a:t>
            </a:r>
            <a:r>
              <a:rPr lang="en-US" sz="1800" dirty="0" smtClean="0"/>
              <a:t>(</a:t>
            </a:r>
            <a:r>
              <a:rPr lang="en-US" sz="1800" dirty="0" err="1" smtClean="0"/>
              <a:t>window.getSelection</a:t>
            </a:r>
            <a:r>
              <a:rPr lang="en-US" sz="1800" dirty="0"/>
              <a:t>){s=</a:t>
            </a:r>
            <a:r>
              <a:rPr lang="en-US" sz="1800" dirty="0" err="1"/>
              <a:t>window.getSelection</a:t>
            </a:r>
            <a:r>
              <a:rPr lang="en-US" sz="1800" dirty="0"/>
              <a:t>();}else{s=</a:t>
            </a:r>
            <a:r>
              <a:rPr lang="en-US" sz="1800" dirty="0" err="1"/>
              <a:t>document.selection.createRange</a:t>
            </a:r>
            <a:r>
              <a:rPr lang="en-US" sz="1800" dirty="0"/>
              <a:t>().text;}</a:t>
            </a:r>
            <a:r>
              <a:rPr lang="en-US" sz="1800" dirty="0" err="1" smtClean="0"/>
              <a:t>var</a:t>
            </a:r>
            <a:r>
              <a:rPr lang="en-US" sz="1800" dirty="0" smtClean="0"/>
              <a:t> t=prompt</a:t>
            </a:r>
            <a:r>
              <a:rPr lang="en-US" sz="1800" dirty="0"/>
              <a:t>(</a:t>
            </a:r>
            <a:r>
              <a:rPr lang="en-US" sz="1800" dirty="0" smtClean="0"/>
              <a:t>'Enter </a:t>
            </a:r>
            <a:r>
              <a:rPr lang="en-US" sz="1800" dirty="0" err="1" smtClean="0"/>
              <a:t>rootdomain</a:t>
            </a:r>
            <a:r>
              <a:rPr lang="en-US" sz="1800" dirty="0" smtClean="0"/>
              <a:t> after @',</a:t>
            </a:r>
            <a:r>
              <a:rPr lang="en-US" sz="1800" dirty="0"/>
              <a:t>s);if(t){void(location='http://www.google.com/search?num=100&amp;hl=en&amp;newwindow=1&amp;q=(contact+OR+email)+*%40'+t);}else{void(s</a:t>
            </a:r>
            <a:r>
              <a:rPr lang="en-US" sz="1800" dirty="0" smtClean="0"/>
              <a:t>);}</a:t>
            </a:r>
          </a:p>
          <a:p>
            <a:pPr marL="0" indent="0">
              <a:buFontTx/>
              <a:buNone/>
            </a:pPr>
            <a:endParaRPr lang="en-US" sz="1800" dirty="0"/>
          </a:p>
          <a:p>
            <a:pPr marL="0" indent="0">
              <a:buFontTx/>
              <a:buNone/>
            </a:pPr>
            <a:r>
              <a:rPr lang="en-US" sz="1800" i="1" dirty="0" smtClean="0"/>
              <a:t>Preferably surround by starting with </a:t>
            </a:r>
            <a:r>
              <a:rPr lang="en-US" sz="1800" i="1" dirty="0" err="1" smtClean="0"/>
              <a:t>javascript:function</a:t>
            </a:r>
            <a:r>
              <a:rPr lang="en-US" sz="1800" i="1" dirty="0" smtClean="0"/>
              <a:t>(){</a:t>
            </a:r>
          </a:p>
          <a:p>
            <a:pPr marL="0" indent="0">
              <a:buFontTx/>
              <a:buNone/>
            </a:pPr>
            <a:r>
              <a:rPr lang="en-US" sz="1800" i="1" dirty="0" smtClean="0"/>
              <a:t>and end with })()</a:t>
            </a:r>
          </a:p>
        </p:txBody>
      </p:sp>
      <p:sp>
        <p:nvSpPr>
          <p:cNvPr id="8" name="Content Placeholder 6"/>
          <p:cNvSpPr txBox="1">
            <a:spLocks/>
          </p:cNvSpPr>
          <p:nvPr/>
        </p:nvSpPr>
        <p:spPr bwMode="auto">
          <a:xfrm>
            <a:off x="4191000" y="914400"/>
            <a:ext cx="4876800" cy="4906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800" b="1" i="1" kern="0" dirty="0" err="1" smtClean="0"/>
              <a:t>Github</a:t>
            </a:r>
            <a:r>
              <a:rPr lang="en-US" sz="1800" b="1" i="1" kern="0" dirty="0" smtClean="0"/>
              <a:t> C# profiles by location (you can substitute desired skill term)</a:t>
            </a:r>
          </a:p>
          <a:p>
            <a:pPr marL="0" indent="0">
              <a:buFontTx/>
              <a:buNone/>
            </a:pPr>
            <a:r>
              <a:rPr lang="en-US" sz="1800" kern="0" dirty="0" err="1" smtClean="0"/>
              <a:t>javascript:var</a:t>
            </a:r>
            <a:r>
              <a:rPr lang="en-US" sz="1800" kern="0" dirty="0" smtClean="0"/>
              <a:t> </a:t>
            </a:r>
            <a:r>
              <a:rPr lang="en-US" sz="1800" kern="0" dirty="0" err="1" smtClean="0"/>
              <a:t>s;if</a:t>
            </a:r>
            <a:r>
              <a:rPr lang="en-US" sz="1800" kern="0" dirty="0" smtClean="0"/>
              <a:t>(</a:t>
            </a:r>
            <a:r>
              <a:rPr lang="en-US" sz="1800" kern="0" dirty="0" err="1" smtClean="0"/>
              <a:t>window.getSelection</a:t>
            </a:r>
            <a:r>
              <a:rPr lang="en-US" sz="1800" kern="0" dirty="0"/>
              <a:t>){s=</a:t>
            </a:r>
            <a:r>
              <a:rPr lang="en-US" sz="1800" kern="0" dirty="0" err="1"/>
              <a:t>window.getSelection</a:t>
            </a:r>
            <a:r>
              <a:rPr lang="en-US" sz="1800" kern="0" dirty="0"/>
              <a:t>();}else{s=</a:t>
            </a:r>
            <a:r>
              <a:rPr lang="en-US" sz="1800" kern="0" dirty="0" err="1"/>
              <a:t>document.selection.createRange</a:t>
            </a:r>
            <a:r>
              <a:rPr lang="en-US" sz="1800" kern="0" dirty="0"/>
              <a:t>().text;}</a:t>
            </a:r>
            <a:r>
              <a:rPr lang="en-US" sz="1800" kern="0" dirty="0" err="1" smtClean="0"/>
              <a:t>var</a:t>
            </a:r>
            <a:r>
              <a:rPr lang="en-US" sz="1800" kern="0" dirty="0" smtClean="0"/>
              <a:t> t=prompt</a:t>
            </a:r>
            <a:r>
              <a:rPr lang="en-US" sz="1800" kern="0" dirty="0"/>
              <a:t>(</a:t>
            </a:r>
            <a:r>
              <a:rPr lang="en-US" sz="1800" kern="0" dirty="0" smtClean="0"/>
              <a:t>'Enter location name for C%23 </a:t>
            </a:r>
            <a:r>
              <a:rPr lang="en-US" sz="1800" kern="0" dirty="0" err="1" smtClean="0"/>
              <a:t>Github</a:t>
            </a:r>
            <a:r>
              <a:rPr lang="en-US" sz="1800" kern="0" dirty="0" smtClean="0"/>
              <a:t> </a:t>
            </a:r>
            <a:r>
              <a:rPr lang="en-US" sz="1800" kern="0" dirty="0" err="1" smtClean="0"/>
              <a:t>profiles</a:t>
            </a:r>
            <a:r>
              <a:rPr lang="en-US" sz="1800" kern="0" dirty="0" err="1"/>
              <a:t>',s</a:t>
            </a:r>
            <a:r>
              <a:rPr lang="en-US" sz="1800" kern="0" dirty="0"/>
              <a:t>);if(t){void(location='https://github.com/</a:t>
            </a:r>
            <a:r>
              <a:rPr lang="en-US" sz="1800" kern="0" dirty="0" err="1"/>
              <a:t>search?q</a:t>
            </a:r>
            <a:r>
              <a:rPr lang="en-US" sz="1800" kern="0" dirty="0"/>
              <a:t>=location%3A'+escape(t)+'&amp;type=</a:t>
            </a:r>
            <a:r>
              <a:rPr lang="en-US" sz="1800" kern="0" dirty="0" err="1"/>
              <a:t>Users&amp;ref</a:t>
            </a:r>
            <a:r>
              <a:rPr lang="en-US" sz="1800" kern="0" dirty="0"/>
              <a:t>=</a:t>
            </a:r>
            <a:r>
              <a:rPr lang="en-US" sz="1800" kern="0" dirty="0" err="1"/>
              <a:t>advsearch&amp;l</a:t>
            </a:r>
            <a:r>
              <a:rPr lang="en-US" sz="1800" kern="0" dirty="0"/>
              <a:t>=C%2523');}else{void(s</a:t>
            </a:r>
            <a:r>
              <a:rPr lang="en-US" sz="1800" kern="0" dirty="0" smtClean="0"/>
              <a:t>);}</a:t>
            </a:r>
          </a:p>
          <a:p>
            <a:pPr marL="0" indent="0">
              <a:buFontTx/>
              <a:buNone/>
            </a:pPr>
            <a:endParaRPr lang="en-US" sz="800" kern="0" dirty="0" smtClean="0"/>
          </a:p>
          <a:p>
            <a:pPr marL="0" indent="0">
              <a:buFontTx/>
              <a:buNone/>
            </a:pPr>
            <a:r>
              <a:rPr lang="en-US" sz="1800" b="1" i="1" kern="0" dirty="0" smtClean="0"/>
              <a:t>Email-Format.com (enter domain)</a:t>
            </a:r>
          </a:p>
          <a:p>
            <a:pPr marL="0" indent="0">
              <a:buFontTx/>
              <a:buNone/>
            </a:pPr>
            <a:r>
              <a:rPr lang="en-US" sz="1800" kern="0" dirty="0" err="1" smtClean="0"/>
              <a:t>javascript:var</a:t>
            </a:r>
            <a:r>
              <a:rPr lang="en-US" sz="1800" kern="0" dirty="0" smtClean="0"/>
              <a:t> </a:t>
            </a:r>
            <a:r>
              <a:rPr lang="en-US" sz="1800" kern="0" dirty="0" err="1" smtClean="0"/>
              <a:t>s;if</a:t>
            </a:r>
            <a:r>
              <a:rPr lang="en-US" sz="1800" kern="0" dirty="0" smtClean="0"/>
              <a:t>(</a:t>
            </a:r>
            <a:r>
              <a:rPr lang="en-US" sz="1800" kern="0" dirty="0" err="1" smtClean="0"/>
              <a:t>window.getSelection</a:t>
            </a:r>
            <a:r>
              <a:rPr lang="en-US" sz="1800" kern="0" dirty="0"/>
              <a:t>){s=</a:t>
            </a:r>
            <a:r>
              <a:rPr lang="en-US" sz="1800" kern="0" dirty="0" err="1"/>
              <a:t>window.getSelection</a:t>
            </a:r>
            <a:r>
              <a:rPr lang="en-US" sz="1800" kern="0" dirty="0"/>
              <a:t>();}else{s=</a:t>
            </a:r>
            <a:r>
              <a:rPr lang="en-US" sz="1800" kern="0" dirty="0" err="1"/>
              <a:t>document.selection.createRange</a:t>
            </a:r>
            <a:r>
              <a:rPr lang="en-US" sz="1800" kern="0" dirty="0"/>
              <a:t>().text;}</a:t>
            </a:r>
            <a:r>
              <a:rPr lang="en-US" sz="1800" kern="0" dirty="0" err="1" smtClean="0"/>
              <a:t>var</a:t>
            </a:r>
            <a:r>
              <a:rPr lang="en-US" sz="1800" kern="0" dirty="0" smtClean="0"/>
              <a:t> t=prompt</a:t>
            </a:r>
            <a:r>
              <a:rPr lang="en-US" sz="1800" kern="0" dirty="0"/>
              <a:t>(</a:t>
            </a:r>
            <a:r>
              <a:rPr lang="en-US" sz="1800" kern="0" dirty="0" smtClean="0"/>
              <a:t>'Enter root domain after @',</a:t>
            </a:r>
            <a:r>
              <a:rPr lang="en-US" sz="1800" kern="0" dirty="0"/>
              <a:t>s);if(t){void(location='http://www.email-format.com/d/'+escape(t)+'/');}else{void(s);}</a:t>
            </a:r>
          </a:p>
        </p:txBody>
      </p:sp>
    </p:spTree>
    <p:extLst>
      <p:ext uri="{BB962C8B-B14F-4D97-AF65-F5344CB8AC3E}">
        <p14:creationId xmlns:p14="http://schemas.microsoft.com/office/powerpoint/2010/main" val="10906624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686800" cy="685800"/>
          </a:xfrm>
        </p:spPr>
        <p:txBody>
          <a:bodyPr/>
          <a:lstStyle/>
          <a:p>
            <a:r>
              <a:rPr lang="en-US" dirty="0" smtClean="0"/>
              <a:t>Basic useful example bookmarklets (cont.)</a:t>
            </a:r>
            <a:endParaRPr lang="en-US" sz="2800" dirty="0"/>
          </a:p>
        </p:txBody>
      </p:sp>
      <p:sp>
        <p:nvSpPr>
          <p:cNvPr id="5" name="Slide Number Placeholder 4"/>
          <p:cNvSpPr>
            <a:spLocks noGrp="1"/>
          </p:cNvSpPr>
          <p:nvPr>
            <p:ph type="sldNum" sz="quarter" idx="4"/>
          </p:nvPr>
        </p:nvSpPr>
        <p:spPr/>
        <p:txBody>
          <a:bodyPr/>
          <a:lstStyle/>
          <a:p>
            <a:fld id="{B76D5A60-14C5-4312-9CC4-61DE7CC59792}" type="slidenum">
              <a:rPr lang="en-US" smtClean="0"/>
              <a:pPr/>
              <a:t>32</a:t>
            </a:fld>
            <a:endParaRPr lang="en-US" dirty="0"/>
          </a:p>
        </p:txBody>
      </p:sp>
      <p:sp>
        <p:nvSpPr>
          <p:cNvPr id="7" name="Content Placeholder 6"/>
          <p:cNvSpPr>
            <a:spLocks noGrp="1"/>
          </p:cNvSpPr>
          <p:nvPr>
            <p:ph idx="1"/>
          </p:nvPr>
        </p:nvSpPr>
        <p:spPr>
          <a:xfrm>
            <a:off x="381000" y="914400"/>
            <a:ext cx="8534400" cy="5105400"/>
          </a:xfrm>
        </p:spPr>
        <p:txBody>
          <a:bodyPr/>
          <a:lstStyle/>
          <a:p>
            <a:pPr marL="0" indent="0">
              <a:buFontTx/>
              <a:buNone/>
            </a:pPr>
            <a:r>
              <a:rPr lang="en-US" sz="1800" b="1" i="1" dirty="0" smtClean="0"/>
              <a:t>Find </a:t>
            </a:r>
            <a:r>
              <a:rPr lang="en-US" sz="1800" b="1" i="1" dirty="0" err="1" smtClean="0"/>
              <a:t>WhoIs</a:t>
            </a:r>
            <a:r>
              <a:rPr lang="en-US" sz="1800" b="1" i="1" dirty="0" smtClean="0"/>
              <a:t> domain records associated with an email address you know:</a:t>
            </a:r>
          </a:p>
          <a:p>
            <a:pPr marL="0" indent="0">
              <a:buFontTx/>
              <a:buNone/>
            </a:pPr>
            <a:endParaRPr lang="en-US" sz="1800" b="1" i="1" dirty="0"/>
          </a:p>
          <a:p>
            <a:pPr marL="0" indent="0">
              <a:buFontTx/>
              <a:buNone/>
            </a:pPr>
            <a:r>
              <a:rPr lang="en-US" sz="1800" dirty="0" err="1"/>
              <a:t>javascript</a:t>
            </a:r>
            <a:r>
              <a:rPr lang="en-US" sz="1800" dirty="0"/>
              <a:t>:(function</a:t>
            </a:r>
            <a:r>
              <a:rPr lang="en-US" sz="1800" dirty="0" smtClean="0"/>
              <a:t>(){</a:t>
            </a:r>
          </a:p>
          <a:p>
            <a:pPr marL="0" indent="0">
              <a:buFontTx/>
              <a:buNone/>
            </a:pPr>
            <a:r>
              <a:rPr lang="en-US" sz="1800" dirty="0" err="1" smtClean="0"/>
              <a:t>var</a:t>
            </a:r>
            <a:r>
              <a:rPr lang="en-US" sz="1800" dirty="0" smtClean="0"/>
              <a:t> </a:t>
            </a:r>
            <a:r>
              <a:rPr lang="en-US" sz="1800" dirty="0" err="1"/>
              <a:t>Xs;if</a:t>
            </a:r>
            <a:r>
              <a:rPr lang="en-US" sz="1800" dirty="0"/>
              <a:t>(</a:t>
            </a:r>
            <a:r>
              <a:rPr lang="en-US" sz="1800" dirty="0" err="1"/>
              <a:t>window.getSelection</a:t>
            </a:r>
            <a:r>
              <a:rPr lang="en-US" sz="1800" dirty="0"/>
              <a:t>){</a:t>
            </a:r>
            <a:r>
              <a:rPr lang="en-US" sz="1800" dirty="0" err="1"/>
              <a:t>Xs</a:t>
            </a:r>
            <a:r>
              <a:rPr lang="en-US" sz="1800" dirty="0"/>
              <a:t>=</a:t>
            </a:r>
            <a:r>
              <a:rPr lang="en-US" sz="1800" dirty="0" err="1"/>
              <a:t>window.getSelection</a:t>
            </a:r>
            <a:r>
              <a:rPr lang="en-US" sz="1800" dirty="0" smtClean="0"/>
              <a:t>();}</a:t>
            </a:r>
          </a:p>
          <a:p>
            <a:pPr marL="0" indent="0">
              <a:buFontTx/>
              <a:buNone/>
            </a:pPr>
            <a:r>
              <a:rPr lang="en-US" sz="1800" dirty="0" smtClean="0"/>
              <a:t>else{</a:t>
            </a:r>
            <a:r>
              <a:rPr lang="en-US" sz="1800" dirty="0" err="1" smtClean="0"/>
              <a:t>Xs</a:t>
            </a:r>
            <a:r>
              <a:rPr lang="en-US" sz="1800" dirty="0" smtClean="0"/>
              <a:t>=</a:t>
            </a:r>
            <a:r>
              <a:rPr lang="en-US" sz="1800" dirty="0" err="1" smtClean="0"/>
              <a:t>document.selection.createRange</a:t>
            </a:r>
            <a:r>
              <a:rPr lang="en-US" sz="1800" dirty="0"/>
              <a:t>().text</a:t>
            </a:r>
            <a:r>
              <a:rPr lang="en-US" sz="1800" dirty="0" smtClean="0"/>
              <a:t>;}</a:t>
            </a:r>
          </a:p>
          <a:p>
            <a:pPr marL="0" indent="0">
              <a:buFontTx/>
              <a:buNone/>
            </a:pPr>
            <a:r>
              <a:rPr lang="en-US" sz="1800" dirty="0" err="1" smtClean="0"/>
              <a:t>var</a:t>
            </a:r>
            <a:r>
              <a:rPr lang="en-US" sz="1800" dirty="0" smtClean="0"/>
              <a:t> </a:t>
            </a:r>
            <a:r>
              <a:rPr lang="en-US" sz="1800" dirty="0" err="1"/>
              <a:t>Xt</a:t>
            </a:r>
            <a:r>
              <a:rPr lang="en-US" sz="1800" dirty="0"/>
              <a:t>=prompt('Enter full email address you want to find </a:t>
            </a:r>
            <a:r>
              <a:rPr lang="en-US" sz="1800" dirty="0" err="1"/>
              <a:t>WhoIs</a:t>
            </a:r>
            <a:r>
              <a:rPr lang="en-US" sz="1800" dirty="0"/>
              <a:t> domain records for',</a:t>
            </a:r>
            <a:r>
              <a:rPr lang="en-US" sz="1800" dirty="0" err="1"/>
              <a:t>Xs</a:t>
            </a:r>
            <a:r>
              <a:rPr lang="en-US" sz="1800" dirty="0"/>
              <a:t>);</a:t>
            </a:r>
            <a:r>
              <a:rPr lang="en-US" sz="1800" dirty="0" err="1"/>
              <a:t>var</a:t>
            </a:r>
            <a:r>
              <a:rPr lang="en-US" sz="1800" dirty="0"/>
              <a:t> </a:t>
            </a:r>
            <a:r>
              <a:rPr lang="en-US" sz="1800" dirty="0" err="1"/>
              <a:t>Em</a:t>
            </a:r>
            <a:r>
              <a:rPr lang="en-US" sz="1800" dirty="0"/>
              <a:t>=</a:t>
            </a:r>
            <a:r>
              <a:rPr lang="en-US" sz="1800" dirty="0" err="1"/>
              <a:t>Xt.trim</a:t>
            </a:r>
            <a:r>
              <a:rPr lang="en-US" sz="1800" dirty="0" smtClean="0"/>
              <a:t>();</a:t>
            </a:r>
          </a:p>
          <a:p>
            <a:pPr marL="0" indent="0">
              <a:buFontTx/>
              <a:buNone/>
            </a:pPr>
            <a:r>
              <a:rPr lang="en-US" sz="1800" dirty="0" smtClean="0"/>
              <a:t>Pattern </a:t>
            </a:r>
            <a:r>
              <a:rPr lang="en-US" sz="1800" dirty="0"/>
              <a:t>= /^[a-</a:t>
            </a:r>
            <a:r>
              <a:rPr lang="en-US" sz="1800" dirty="0" err="1"/>
              <a:t>zA</a:t>
            </a:r>
            <a:r>
              <a:rPr lang="en-US" sz="1800" dirty="0"/>
              <a:t>-Z][a-zA-Z_0-9\.\-]+@[a-zA-Z_0-9\.\-]+\.[a-</a:t>
            </a:r>
            <a:r>
              <a:rPr lang="en-US" sz="1800" dirty="0" err="1"/>
              <a:t>zA</a:t>
            </a:r>
            <a:r>
              <a:rPr lang="en-US" sz="1800" dirty="0"/>
              <a:t>-Z]{2,6</a:t>
            </a:r>
            <a:r>
              <a:rPr lang="en-US" sz="1800" dirty="0" smtClean="0"/>
              <a:t>}$/;</a:t>
            </a:r>
          </a:p>
          <a:p>
            <a:pPr marL="0" indent="0">
              <a:buFontTx/>
              <a:buNone/>
            </a:pPr>
            <a:r>
              <a:rPr lang="en-US" sz="1800" dirty="0" err="1" smtClean="0"/>
              <a:t>bValid</a:t>
            </a:r>
            <a:r>
              <a:rPr lang="en-US" sz="1800" dirty="0" smtClean="0"/>
              <a:t> </a:t>
            </a:r>
            <a:r>
              <a:rPr lang="en-US" sz="1800" dirty="0"/>
              <a:t>= </a:t>
            </a:r>
            <a:r>
              <a:rPr lang="en-US" sz="1800" dirty="0" err="1"/>
              <a:t>Pattern.test</a:t>
            </a:r>
            <a:r>
              <a:rPr lang="en-US" sz="1800" dirty="0"/>
              <a:t>(</a:t>
            </a:r>
            <a:r>
              <a:rPr lang="en-US" sz="1800" dirty="0" err="1"/>
              <a:t>Em</a:t>
            </a:r>
            <a:r>
              <a:rPr lang="en-US" sz="1800" dirty="0" smtClean="0"/>
              <a:t>);</a:t>
            </a:r>
          </a:p>
          <a:p>
            <a:pPr marL="0" indent="0">
              <a:buFontTx/>
              <a:buNone/>
            </a:pPr>
            <a:r>
              <a:rPr lang="en-US" sz="1800" dirty="0" err="1" smtClean="0"/>
              <a:t>var</a:t>
            </a:r>
            <a:r>
              <a:rPr lang="en-US" sz="1800" dirty="0" smtClean="0"/>
              <a:t> </a:t>
            </a:r>
            <a:r>
              <a:rPr lang="en-US" sz="1800" dirty="0"/>
              <a:t>WN=open('http://www.whoismind.com/email/'+Em+'.html','z7','height=500,outerheight=800,width=500,outerwidth=700,left=200,top=0,resizable=1,scrollbars=1,status=0,menubar=1,toolbar=1</a:t>
            </a:r>
            <a:r>
              <a:rPr lang="en-US" sz="1800" dirty="0" smtClean="0"/>
              <a:t>');</a:t>
            </a:r>
          </a:p>
          <a:p>
            <a:pPr marL="0" indent="0">
              <a:buFontTx/>
              <a:buNone/>
            </a:pPr>
            <a:r>
              <a:rPr lang="en-US" sz="1800" dirty="0" smtClean="0"/>
              <a:t>if(</a:t>
            </a:r>
            <a:r>
              <a:rPr lang="en-US" sz="1800" dirty="0" err="1" smtClean="0"/>
              <a:t>bValid</a:t>
            </a:r>
            <a:r>
              <a:rPr lang="en-US" sz="1800" dirty="0"/>
              <a:t>==true){void(WN);}else{alert('invalid email address');}})();</a:t>
            </a:r>
          </a:p>
          <a:p>
            <a:pPr marL="0" indent="0">
              <a:buFontTx/>
              <a:buNone/>
            </a:pPr>
            <a:endParaRPr lang="en-US" sz="1800" i="1" dirty="0" smtClean="0"/>
          </a:p>
          <a:p>
            <a:pPr marL="0" indent="0">
              <a:buFontTx/>
              <a:buNone/>
            </a:pPr>
            <a:r>
              <a:rPr lang="en-US" sz="1800" i="1" dirty="0" smtClean="0"/>
              <a:t>Use the </a:t>
            </a:r>
            <a:r>
              <a:rPr lang="en-US" sz="1800" i="1" dirty="0" err="1" smtClean="0"/>
              <a:t>MrColes</a:t>
            </a:r>
            <a:r>
              <a:rPr lang="en-US" sz="1800" i="1" dirty="0" smtClean="0"/>
              <a:t> bookmarklet maker to automatically remove the line breaks</a:t>
            </a:r>
          </a:p>
        </p:txBody>
      </p:sp>
    </p:spTree>
    <p:extLst>
      <p:ext uri="{BB962C8B-B14F-4D97-AF65-F5344CB8AC3E}">
        <p14:creationId xmlns:p14="http://schemas.microsoft.com/office/powerpoint/2010/main" val="3370142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85800"/>
          </a:xfrm>
        </p:spPr>
        <p:txBody>
          <a:bodyPr/>
          <a:lstStyle/>
          <a:p>
            <a:r>
              <a:rPr lang="en-US" dirty="0" smtClean="0"/>
              <a:t>More complex </a:t>
            </a:r>
            <a:r>
              <a:rPr lang="en-US" dirty="0"/>
              <a:t>example </a:t>
            </a:r>
            <a:r>
              <a:rPr lang="en-US" dirty="0" smtClean="0"/>
              <a:t>bookmarklets </a:t>
            </a:r>
            <a:r>
              <a:rPr lang="en-US" sz="2800" dirty="0" smtClean="0"/>
              <a:t>(copy/paste as is to use)</a:t>
            </a:r>
            <a:endParaRPr lang="en-US" sz="2800" dirty="0"/>
          </a:p>
        </p:txBody>
      </p:sp>
      <p:sp>
        <p:nvSpPr>
          <p:cNvPr id="5" name="Slide Number Placeholder 4"/>
          <p:cNvSpPr>
            <a:spLocks noGrp="1"/>
          </p:cNvSpPr>
          <p:nvPr>
            <p:ph type="sldNum" sz="quarter" idx="4"/>
          </p:nvPr>
        </p:nvSpPr>
        <p:spPr/>
        <p:txBody>
          <a:bodyPr/>
          <a:lstStyle/>
          <a:p>
            <a:fld id="{B76D5A60-14C5-4312-9CC4-61DE7CC59792}" type="slidenum">
              <a:rPr lang="en-US" smtClean="0"/>
              <a:pPr/>
              <a:t>33</a:t>
            </a:fld>
            <a:endParaRPr lang="en-US" dirty="0"/>
          </a:p>
        </p:txBody>
      </p:sp>
      <p:sp>
        <p:nvSpPr>
          <p:cNvPr id="7" name="Content Placeholder 6"/>
          <p:cNvSpPr>
            <a:spLocks noGrp="1"/>
          </p:cNvSpPr>
          <p:nvPr>
            <p:ph idx="1"/>
          </p:nvPr>
        </p:nvSpPr>
        <p:spPr>
          <a:xfrm>
            <a:off x="381000" y="1219200"/>
            <a:ext cx="3733800" cy="5105400"/>
          </a:xfrm>
        </p:spPr>
        <p:txBody>
          <a:bodyPr/>
          <a:lstStyle/>
          <a:p>
            <a:pPr marL="0" indent="0">
              <a:buFontTx/>
              <a:buNone/>
            </a:pPr>
            <a:r>
              <a:rPr lang="en-US" sz="1800" b="1" i="1" dirty="0" smtClean="0"/>
              <a:t>Convert </a:t>
            </a:r>
            <a:r>
              <a:rPr lang="en-US" sz="1800" b="1" i="1" dirty="0"/>
              <a:t>Bing search result into an RSS feed</a:t>
            </a:r>
          </a:p>
          <a:p>
            <a:pPr marL="0" indent="0">
              <a:buFontTx/>
              <a:buNone/>
            </a:pPr>
            <a:r>
              <a:rPr lang="en-US" sz="1800" dirty="0" err="1"/>
              <a:t>javascript:Q</a:t>
            </a:r>
            <a:r>
              <a:rPr lang="en-US" sz="1800" dirty="0" smtClean="0"/>
              <a:t>=[]; c=</a:t>
            </a:r>
            <a:r>
              <a:rPr lang="en-US" sz="1800" dirty="0" err="1" smtClean="0"/>
              <a:t>location.search.slice</a:t>
            </a:r>
            <a:r>
              <a:rPr lang="en-US" sz="1800" dirty="0" smtClean="0"/>
              <a:t>(1</a:t>
            </a:r>
            <a:r>
              <a:rPr lang="en-US" sz="1800" dirty="0"/>
              <a:t>).split</a:t>
            </a:r>
            <a:r>
              <a:rPr lang="en-US" sz="1800" dirty="0" smtClean="0"/>
              <a:t>('&amp;'); for (</a:t>
            </a:r>
            <a:r>
              <a:rPr lang="en-US" sz="1800" dirty="0" err="1" smtClean="0"/>
              <a:t>i</a:t>
            </a:r>
            <a:r>
              <a:rPr lang="en-US" sz="1800" dirty="0" smtClean="0"/>
              <a:t> in c) { f=c[</a:t>
            </a:r>
            <a:r>
              <a:rPr lang="en-US" sz="1800" dirty="0" err="1" smtClean="0"/>
              <a:t>i</a:t>
            </a:r>
            <a:r>
              <a:rPr lang="en-US" sz="1800" dirty="0"/>
              <a:t>].split</a:t>
            </a:r>
            <a:r>
              <a:rPr lang="en-US" sz="1800" dirty="0" smtClean="0"/>
              <a:t>('='); if (f[0</a:t>
            </a:r>
            <a:r>
              <a:rPr lang="en-US" sz="1800" dirty="0"/>
              <a:t>]=='q</a:t>
            </a:r>
            <a:r>
              <a:rPr lang="en-US" sz="1800" dirty="0" smtClean="0"/>
              <a:t>' || f[0</a:t>
            </a:r>
            <a:r>
              <a:rPr lang="en-US" sz="1800" dirty="0"/>
              <a:t>]=='</a:t>
            </a:r>
            <a:r>
              <a:rPr lang="en-US" sz="1800" dirty="0" err="1"/>
              <a:t>as_q</a:t>
            </a:r>
            <a:r>
              <a:rPr lang="en-US" sz="1800" dirty="0" smtClean="0"/>
              <a:t>' || f[0</a:t>
            </a:r>
            <a:r>
              <a:rPr lang="en-US" sz="1800" dirty="0"/>
              <a:t>]=='p</a:t>
            </a:r>
            <a:r>
              <a:rPr lang="en-US" sz="1800" dirty="0" smtClean="0"/>
              <a:t>' || f[0</a:t>
            </a:r>
            <a:r>
              <a:rPr lang="en-US" sz="1800" dirty="0"/>
              <a:t>]=='query</a:t>
            </a:r>
            <a:r>
              <a:rPr lang="en-US" sz="1800" dirty="0" smtClean="0"/>
              <a:t>') if (f[1]) </a:t>
            </a:r>
            <a:r>
              <a:rPr lang="en-US" sz="1800" dirty="0" err="1" smtClean="0"/>
              <a:t>Q.push</a:t>
            </a:r>
            <a:r>
              <a:rPr lang="en-US" sz="1800" dirty="0" smtClean="0"/>
              <a:t>(f[1]) } R=</a:t>
            </a:r>
            <a:r>
              <a:rPr lang="en-US" sz="1800" dirty="0" err="1" smtClean="0"/>
              <a:t>unescape</a:t>
            </a:r>
            <a:r>
              <a:rPr lang="en-US" sz="1800" dirty="0" smtClean="0"/>
              <a:t>(</a:t>
            </a:r>
            <a:r>
              <a:rPr lang="en-US" sz="1800" dirty="0" err="1" smtClean="0"/>
              <a:t>Q.join</a:t>
            </a:r>
            <a:r>
              <a:rPr lang="en-US" sz="1800" dirty="0" smtClean="0"/>
              <a:t>('; ').</a:t>
            </a:r>
            <a:r>
              <a:rPr lang="en-US" sz="1800" dirty="0"/>
              <a:t>replace(/\+/g</a:t>
            </a:r>
            <a:r>
              <a:rPr lang="en-US" sz="1800" dirty="0" smtClean="0"/>
              <a:t>,' ')); location = 'http</a:t>
            </a:r>
            <a:r>
              <a:rPr lang="en-US" sz="1800" dirty="0"/>
              <a:t>://www.bing.com/search?q='+escape(R)+'&amp;format=rss</a:t>
            </a:r>
            <a:r>
              <a:rPr lang="en-US" sz="1800" dirty="0" smtClean="0"/>
              <a:t>';</a:t>
            </a:r>
            <a:endParaRPr lang="en-US" sz="1800" dirty="0"/>
          </a:p>
        </p:txBody>
      </p:sp>
      <p:sp>
        <p:nvSpPr>
          <p:cNvPr id="8" name="Content Placeholder 6"/>
          <p:cNvSpPr txBox="1">
            <a:spLocks/>
          </p:cNvSpPr>
          <p:nvPr/>
        </p:nvSpPr>
        <p:spPr bwMode="auto">
          <a:xfrm>
            <a:off x="4191000" y="1219200"/>
            <a:ext cx="4876800" cy="4906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800" b="1" i="1" kern="0" dirty="0" smtClean="0"/>
              <a:t>Show all links on page</a:t>
            </a:r>
          </a:p>
          <a:p>
            <a:pPr marL="0" indent="0">
              <a:buFontTx/>
              <a:buNone/>
            </a:pPr>
            <a:r>
              <a:rPr lang="en-US" sz="1800" kern="0" dirty="0" smtClean="0"/>
              <a:t>javascript:WN7z=open('','Z6','width=800,height=400,scrollbars,resizable,menubar');DL5e=</a:t>
            </a:r>
            <a:r>
              <a:rPr lang="en-US" sz="1800" kern="0" dirty="0" err="1" smtClean="0"/>
              <a:t>document.links;with</a:t>
            </a:r>
            <a:r>
              <a:rPr lang="en-US" sz="1800" kern="0" dirty="0" smtClean="0"/>
              <a:t>(WN7z.document){write('&lt;base target=_blank&gt;');for(</a:t>
            </a:r>
            <a:r>
              <a:rPr lang="en-US" sz="1800" kern="0" dirty="0" err="1" smtClean="0"/>
              <a:t>lKi</a:t>
            </a:r>
            <a:r>
              <a:rPr lang="en-US" sz="1800" kern="0" dirty="0" smtClean="0"/>
              <a:t>=0;lKi&lt;DL5e.length;lKi++){write(DL5e[</a:t>
            </a:r>
            <a:r>
              <a:rPr lang="en-US" sz="1800" kern="0" dirty="0" err="1" smtClean="0"/>
              <a:t>lKi</a:t>
            </a:r>
            <a:r>
              <a:rPr lang="en-US" sz="1800" kern="0" dirty="0" smtClean="0"/>
              <a:t>].</a:t>
            </a:r>
            <a:r>
              <a:rPr lang="en-US" sz="1800" kern="0" dirty="0" err="1" smtClean="0"/>
              <a:t>toString</a:t>
            </a:r>
            <a:r>
              <a:rPr lang="en-US" sz="1800" kern="0" dirty="0" smtClean="0"/>
              <a:t>().link(DL5e[</a:t>
            </a:r>
            <a:r>
              <a:rPr lang="en-US" sz="1800" kern="0" dirty="0" err="1" smtClean="0"/>
              <a:t>lKi</a:t>
            </a:r>
            <a:r>
              <a:rPr lang="en-US" sz="1800" kern="0" dirty="0" smtClean="0"/>
              <a:t>])+'&lt;</a:t>
            </a:r>
            <a:r>
              <a:rPr lang="en-US" sz="1800" kern="0" dirty="0" err="1" smtClean="0"/>
              <a:t>br</a:t>
            </a:r>
            <a:r>
              <a:rPr lang="en-US" sz="1800" kern="0" dirty="0" smtClean="0"/>
              <a:t>&gt;&lt;</a:t>
            </a:r>
            <a:r>
              <a:rPr lang="en-US" sz="1800" kern="0" dirty="0" err="1" smtClean="0"/>
              <a:t>br</a:t>
            </a:r>
            <a:r>
              <a:rPr lang="en-US" sz="1800" kern="0" dirty="0" smtClean="0"/>
              <a:t>&gt;')};void(close())}</a:t>
            </a:r>
          </a:p>
          <a:p>
            <a:pPr marL="0" indent="0">
              <a:buFontTx/>
              <a:buNone/>
            </a:pPr>
            <a:endParaRPr lang="en-US" sz="1800" kern="0" dirty="0" smtClean="0"/>
          </a:p>
          <a:p>
            <a:pPr marL="0" indent="0">
              <a:buFontTx/>
              <a:buNone/>
            </a:pPr>
            <a:r>
              <a:rPr lang="en-US" sz="1800" b="1" i="1" kern="0" dirty="0" smtClean="0"/>
              <a:t>Find all emails (mailto: links) on page – </a:t>
            </a:r>
            <a:r>
              <a:rPr lang="en-US" sz="1800" b="1" i="1" kern="0" dirty="0" smtClean="0">
                <a:hlinkClick r:id="rId2"/>
              </a:rPr>
              <a:t>try the bookmarklet here</a:t>
            </a:r>
            <a:endParaRPr lang="en-US" sz="1800" b="1" i="1" kern="0" dirty="0" smtClean="0"/>
          </a:p>
          <a:p>
            <a:pPr marL="0" indent="0">
              <a:buFontTx/>
              <a:buNone/>
            </a:pPr>
            <a:r>
              <a:rPr lang="en-US" sz="1800" kern="0" dirty="0" err="1" smtClean="0"/>
              <a:t>javascript:eMlA</a:t>
            </a:r>
            <a:r>
              <a:rPr lang="en-US" sz="1800" kern="0" dirty="0" smtClean="0"/>
              <a:t>='';for(iB2M=0;iB2M&lt;document.links.length;iB2M++){if(</a:t>
            </a:r>
            <a:r>
              <a:rPr lang="en-US" sz="1800" kern="0" dirty="0" err="1" smtClean="0"/>
              <a:t>document.links</a:t>
            </a:r>
            <a:r>
              <a:rPr lang="en-US" sz="1800" kern="0" dirty="0" smtClean="0"/>
              <a:t>[iB2M].protocol=='mailto:'){Ju59=</a:t>
            </a:r>
            <a:r>
              <a:rPr lang="en-US" sz="1800" kern="0" dirty="0" err="1" smtClean="0"/>
              <a:t>document.links</a:t>
            </a:r>
            <a:r>
              <a:rPr lang="en-US" sz="1800" kern="0" dirty="0" smtClean="0"/>
              <a:t>[iB2M].</a:t>
            </a:r>
            <a:r>
              <a:rPr lang="en-US" sz="1800" kern="0" dirty="0" err="1" smtClean="0"/>
              <a:t>toString</a:t>
            </a:r>
            <a:r>
              <a:rPr lang="en-US" sz="1800" kern="0" dirty="0" smtClean="0"/>
              <a:t>();</a:t>
            </a:r>
            <a:r>
              <a:rPr lang="en-US" sz="1800" kern="0" dirty="0" err="1" smtClean="0"/>
              <a:t>eMlA</a:t>
            </a:r>
            <a:r>
              <a:rPr lang="en-US" sz="1800" kern="0" dirty="0" smtClean="0"/>
              <a:t>+=Ju59.substring(7,Ju59.length)+'\n'}};if(</a:t>
            </a:r>
            <a:r>
              <a:rPr lang="en-US" sz="1800" kern="0" dirty="0" err="1" smtClean="0"/>
              <a:t>eMlA</a:t>
            </a:r>
            <a:r>
              <a:rPr lang="en-US" sz="1800" kern="0" dirty="0" smtClean="0"/>
              <a:t>!=''){alert(</a:t>
            </a:r>
            <a:r>
              <a:rPr lang="en-US" sz="1800" kern="0" dirty="0" err="1" smtClean="0"/>
              <a:t>eMlA</a:t>
            </a:r>
            <a:r>
              <a:rPr lang="en-US" sz="1800" kern="0" dirty="0" smtClean="0"/>
              <a:t>)}else{alert('No mailto links on page!')}</a:t>
            </a:r>
            <a:endParaRPr lang="en-US" sz="1800" kern="0" dirty="0"/>
          </a:p>
        </p:txBody>
      </p:sp>
    </p:spTree>
    <p:extLst>
      <p:ext uri="{BB962C8B-B14F-4D97-AF65-F5344CB8AC3E}">
        <p14:creationId xmlns:p14="http://schemas.microsoft.com/office/powerpoint/2010/main" val="1389420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r>
              <a:rPr lang="en-US" dirty="0" smtClean="0"/>
              <a:t>2-value prompt search example 1</a:t>
            </a:r>
            <a:endParaRPr lang="en-US" dirty="0"/>
          </a:p>
        </p:txBody>
      </p:sp>
      <p:sp>
        <p:nvSpPr>
          <p:cNvPr id="3" name="Content Placeholder 2"/>
          <p:cNvSpPr>
            <a:spLocks noGrp="1"/>
          </p:cNvSpPr>
          <p:nvPr>
            <p:ph idx="1"/>
          </p:nvPr>
        </p:nvSpPr>
        <p:spPr>
          <a:xfrm>
            <a:off x="381000" y="990600"/>
            <a:ext cx="4953000" cy="4983163"/>
          </a:xfrm>
        </p:spPr>
        <p:txBody>
          <a:bodyPr/>
          <a:lstStyle/>
          <a:p>
            <a:pPr marL="0" indent="0">
              <a:buNone/>
            </a:pPr>
            <a:r>
              <a:rPr lang="en-US" sz="1600" dirty="0" smtClean="0"/>
              <a:t>1. Start with base bookmarklet for a 2-value prompt (yellow text has 2</a:t>
            </a:r>
            <a:r>
              <a:rPr lang="en-US" sz="1600" baseline="30000" dirty="0" smtClean="0"/>
              <a:t>nd</a:t>
            </a:r>
            <a:r>
              <a:rPr lang="en-US" sz="1600" dirty="0" smtClean="0"/>
              <a:t> variable prompt):</a:t>
            </a:r>
          </a:p>
          <a:p>
            <a:pPr marL="0" indent="0">
              <a:buNone/>
            </a:pPr>
            <a:r>
              <a:rPr lang="en-US" sz="1600" dirty="0" err="1" smtClean="0"/>
              <a:t>javascript:var</a:t>
            </a:r>
            <a:r>
              <a:rPr lang="en-US" sz="1600" dirty="0" smtClean="0"/>
              <a:t> </a:t>
            </a:r>
            <a:r>
              <a:rPr lang="en-US" sz="1600" dirty="0" err="1" smtClean="0"/>
              <a:t>s;if</a:t>
            </a:r>
            <a:r>
              <a:rPr lang="en-US" sz="1600" dirty="0" smtClean="0"/>
              <a:t>(</a:t>
            </a:r>
            <a:r>
              <a:rPr lang="en-US" sz="1600" dirty="0" err="1" smtClean="0"/>
              <a:t>window.getSelection</a:t>
            </a:r>
            <a:r>
              <a:rPr lang="en-US" sz="1600" dirty="0"/>
              <a:t>){s=</a:t>
            </a:r>
            <a:r>
              <a:rPr lang="en-US" sz="1600" dirty="0" err="1"/>
              <a:t>window.getSelection</a:t>
            </a:r>
            <a:r>
              <a:rPr lang="en-US" sz="1600" dirty="0"/>
              <a:t>();}else{s=</a:t>
            </a:r>
            <a:r>
              <a:rPr lang="en-US" sz="1600" dirty="0" err="1"/>
              <a:t>document.selection.createRange</a:t>
            </a:r>
            <a:r>
              <a:rPr lang="en-US" sz="1600" dirty="0"/>
              <a:t>().text;}</a:t>
            </a:r>
            <a:r>
              <a:rPr lang="en-US" sz="1600" dirty="0" err="1" smtClean="0"/>
              <a:t>var</a:t>
            </a:r>
            <a:r>
              <a:rPr lang="en-US" sz="1600" dirty="0" smtClean="0"/>
              <a:t> one=prompt</a:t>
            </a:r>
            <a:r>
              <a:rPr lang="en-US" sz="1600" dirty="0"/>
              <a:t>(</a:t>
            </a:r>
            <a:r>
              <a:rPr lang="en-US" sz="1600" dirty="0" smtClean="0"/>
              <a:t>'Enter first </a:t>
            </a:r>
            <a:r>
              <a:rPr lang="en-US" sz="1600" dirty="0" err="1" smtClean="0"/>
              <a:t>value',</a:t>
            </a:r>
            <a:r>
              <a:rPr lang="en-US" sz="1600" dirty="0" err="1"/>
              <a:t>s</a:t>
            </a:r>
            <a:r>
              <a:rPr lang="en-US" sz="1600" dirty="0"/>
              <a:t>);</a:t>
            </a:r>
            <a:r>
              <a:rPr lang="en-US" sz="1600" dirty="0" err="1" smtClean="0">
                <a:solidFill>
                  <a:schemeClr val="tx2"/>
                </a:solidFill>
              </a:rPr>
              <a:t>var</a:t>
            </a:r>
            <a:r>
              <a:rPr lang="en-US" sz="1600" dirty="0" smtClean="0">
                <a:solidFill>
                  <a:schemeClr val="tx2"/>
                </a:solidFill>
              </a:rPr>
              <a:t> two=prompt</a:t>
            </a:r>
            <a:r>
              <a:rPr lang="en-US" sz="1600" dirty="0">
                <a:solidFill>
                  <a:schemeClr val="tx2"/>
                </a:solidFill>
              </a:rPr>
              <a:t>(</a:t>
            </a:r>
            <a:r>
              <a:rPr lang="en-US" sz="1600" dirty="0" smtClean="0">
                <a:solidFill>
                  <a:schemeClr val="tx2"/>
                </a:solidFill>
              </a:rPr>
              <a:t>'Enter second </a:t>
            </a:r>
            <a:r>
              <a:rPr lang="en-US" sz="1600" dirty="0" err="1" smtClean="0">
                <a:solidFill>
                  <a:schemeClr val="tx2"/>
                </a:solidFill>
              </a:rPr>
              <a:t>value',</a:t>
            </a:r>
            <a:r>
              <a:rPr lang="en-US" sz="1600" dirty="0" err="1">
                <a:solidFill>
                  <a:schemeClr val="tx2"/>
                </a:solidFill>
              </a:rPr>
              <a:t>s</a:t>
            </a:r>
            <a:r>
              <a:rPr lang="en-US" sz="1600" dirty="0">
                <a:solidFill>
                  <a:schemeClr val="tx2"/>
                </a:solidFill>
              </a:rPr>
              <a:t>);</a:t>
            </a:r>
            <a:r>
              <a:rPr lang="en-US" sz="1600" dirty="0" smtClean="0"/>
              <a:t>if(one){</a:t>
            </a:r>
            <a:r>
              <a:rPr lang="en-US" sz="1600" dirty="0"/>
              <a:t>void(location='http://</a:t>
            </a:r>
            <a:r>
              <a:rPr lang="en-US" sz="1600" dirty="0" smtClean="0"/>
              <a:t>www.URLtoVisit.com/RestOfPath/'+one+'/'+two+</a:t>
            </a:r>
            <a:r>
              <a:rPr lang="en-US" sz="1600" dirty="0"/>
              <a:t>'/'</a:t>
            </a:r>
            <a:r>
              <a:rPr lang="en-US" sz="1600" dirty="0" smtClean="0"/>
              <a:t>);}</a:t>
            </a:r>
            <a:r>
              <a:rPr lang="en-US" sz="1600" dirty="0"/>
              <a:t>else{void(s);}</a:t>
            </a:r>
            <a:endParaRPr lang="en-US" sz="1600" dirty="0" smtClean="0"/>
          </a:p>
          <a:p>
            <a:pPr marL="0" indent="0">
              <a:buNone/>
            </a:pPr>
            <a:endParaRPr lang="en-US" sz="700" dirty="0" smtClean="0"/>
          </a:p>
          <a:p>
            <a:pPr marL="0" indent="0">
              <a:buNone/>
            </a:pPr>
            <a:r>
              <a:rPr lang="en-US" sz="1600" dirty="0" smtClean="0"/>
              <a:t>2. Change wording above value prompts as appropriate for site (see yellow highlight):</a:t>
            </a:r>
            <a:endParaRPr lang="en-US" sz="1600" dirty="0"/>
          </a:p>
          <a:p>
            <a:pPr marL="0" indent="0">
              <a:buNone/>
            </a:pPr>
            <a:r>
              <a:rPr lang="en-US" sz="1600" dirty="0" err="1" smtClean="0"/>
              <a:t>javascript:var</a:t>
            </a:r>
            <a:r>
              <a:rPr lang="en-US" sz="1600" dirty="0" smtClean="0"/>
              <a:t> </a:t>
            </a:r>
            <a:r>
              <a:rPr lang="en-US" sz="1600" dirty="0" err="1" smtClean="0"/>
              <a:t>s;if</a:t>
            </a:r>
            <a:r>
              <a:rPr lang="en-US" sz="1600" dirty="0" smtClean="0"/>
              <a:t>(</a:t>
            </a:r>
            <a:r>
              <a:rPr lang="en-US" sz="1600" dirty="0" err="1" smtClean="0"/>
              <a:t>window.getSelection</a:t>
            </a:r>
            <a:r>
              <a:rPr lang="en-US" sz="1600" dirty="0"/>
              <a:t>){s=</a:t>
            </a:r>
            <a:r>
              <a:rPr lang="en-US" sz="1600" dirty="0" err="1"/>
              <a:t>window.getSelection</a:t>
            </a:r>
            <a:r>
              <a:rPr lang="en-US" sz="1600" dirty="0"/>
              <a:t>();}else{s=</a:t>
            </a:r>
            <a:r>
              <a:rPr lang="en-US" sz="1600" dirty="0" err="1"/>
              <a:t>document.selection.createRange</a:t>
            </a:r>
            <a:r>
              <a:rPr lang="en-US" sz="1600" dirty="0"/>
              <a:t>().text;}</a:t>
            </a:r>
            <a:r>
              <a:rPr lang="en-US" sz="1600" dirty="0" err="1" smtClean="0"/>
              <a:t>var</a:t>
            </a:r>
            <a:r>
              <a:rPr lang="en-US" sz="1600" dirty="0" smtClean="0"/>
              <a:t> one=prompt</a:t>
            </a:r>
            <a:r>
              <a:rPr lang="en-US" sz="1600" dirty="0"/>
              <a:t>(</a:t>
            </a:r>
            <a:r>
              <a:rPr lang="en-US" sz="1600" dirty="0" smtClean="0"/>
              <a:t>'</a:t>
            </a:r>
            <a:r>
              <a:rPr lang="en-US" sz="1600" dirty="0" smtClean="0">
                <a:solidFill>
                  <a:schemeClr val="tx2"/>
                </a:solidFill>
              </a:rPr>
              <a:t>Enter </a:t>
            </a:r>
            <a:r>
              <a:rPr lang="en-US" sz="1600" dirty="0" err="1" smtClean="0">
                <a:solidFill>
                  <a:schemeClr val="tx2"/>
                </a:solidFill>
              </a:rPr>
              <a:t>LASTname</a:t>
            </a:r>
            <a:r>
              <a:rPr lang="en-US" sz="1600" dirty="0" smtClean="0">
                <a:solidFill>
                  <a:schemeClr val="tx2"/>
                </a:solidFill>
              </a:rPr>
              <a:t> </a:t>
            </a:r>
            <a:r>
              <a:rPr lang="en-US" sz="1600" dirty="0" err="1" smtClean="0">
                <a:solidFill>
                  <a:schemeClr val="tx2"/>
                </a:solidFill>
              </a:rPr>
              <a:t>only</a:t>
            </a:r>
            <a:r>
              <a:rPr lang="en-US" sz="1600" dirty="0" err="1" smtClean="0"/>
              <a:t>',</a:t>
            </a:r>
            <a:r>
              <a:rPr lang="en-US" sz="1600" dirty="0" err="1"/>
              <a:t>s</a:t>
            </a:r>
            <a:r>
              <a:rPr lang="en-US" sz="1600" dirty="0"/>
              <a:t>);</a:t>
            </a:r>
            <a:r>
              <a:rPr lang="en-US" sz="1600" dirty="0" err="1" smtClean="0"/>
              <a:t>var</a:t>
            </a:r>
            <a:r>
              <a:rPr lang="en-US" sz="1600" dirty="0" smtClean="0"/>
              <a:t> two=prompt</a:t>
            </a:r>
            <a:r>
              <a:rPr lang="en-US" sz="1600" dirty="0"/>
              <a:t>(</a:t>
            </a:r>
            <a:r>
              <a:rPr lang="en-US" sz="1600" dirty="0" smtClean="0"/>
              <a:t>'</a:t>
            </a:r>
            <a:r>
              <a:rPr lang="en-US" sz="1600" dirty="0" smtClean="0">
                <a:solidFill>
                  <a:schemeClr val="tx2"/>
                </a:solidFill>
              </a:rPr>
              <a:t>Enter </a:t>
            </a:r>
            <a:r>
              <a:rPr lang="en-US" sz="1600" dirty="0" err="1" smtClean="0">
                <a:solidFill>
                  <a:schemeClr val="tx2"/>
                </a:solidFill>
              </a:rPr>
              <a:t>FIRSTname</a:t>
            </a:r>
            <a:r>
              <a:rPr lang="en-US" sz="1600" dirty="0" smtClean="0">
                <a:solidFill>
                  <a:schemeClr val="tx2"/>
                </a:solidFill>
              </a:rPr>
              <a:t> </a:t>
            </a:r>
            <a:r>
              <a:rPr lang="en-US" sz="1600" dirty="0" err="1" smtClean="0">
                <a:solidFill>
                  <a:schemeClr val="tx2"/>
                </a:solidFill>
              </a:rPr>
              <a:t>only</a:t>
            </a:r>
            <a:r>
              <a:rPr lang="en-US" sz="1600" dirty="0" err="1" smtClean="0"/>
              <a:t>',</a:t>
            </a:r>
            <a:r>
              <a:rPr lang="en-US" sz="1600" dirty="0" err="1"/>
              <a:t>s</a:t>
            </a:r>
            <a:r>
              <a:rPr lang="en-US" sz="1600" dirty="0"/>
              <a:t>);if(one){void(location='http://www.URLtoVisit.com/RestOfPath/'+one+'/'+</a:t>
            </a:r>
            <a:r>
              <a:rPr lang="en-US" sz="1600" dirty="0" smtClean="0"/>
              <a:t>two+'/');}</a:t>
            </a:r>
            <a:r>
              <a:rPr lang="en-US" sz="1600" dirty="0"/>
              <a:t>else{void(s);}</a:t>
            </a:r>
          </a:p>
        </p:txBody>
      </p:sp>
      <p:sp>
        <p:nvSpPr>
          <p:cNvPr id="5" name="Slide Number Placeholder 4"/>
          <p:cNvSpPr>
            <a:spLocks noGrp="1"/>
          </p:cNvSpPr>
          <p:nvPr>
            <p:ph type="sldNum" sz="quarter" idx="4"/>
          </p:nvPr>
        </p:nvSpPr>
        <p:spPr/>
        <p:txBody>
          <a:bodyPr/>
          <a:lstStyle/>
          <a:p>
            <a:fld id="{B76D5A60-14C5-4312-9CC4-61DE7CC59792}" type="slidenum">
              <a:rPr lang="en-US" smtClean="0"/>
              <a:pPr/>
              <a:t>34</a:t>
            </a:fld>
            <a:endParaRPr lang="en-US" dirty="0"/>
          </a:p>
        </p:txBody>
      </p:sp>
      <p:sp>
        <p:nvSpPr>
          <p:cNvPr id="6" name="Content Placeholder 2"/>
          <p:cNvSpPr txBox="1">
            <a:spLocks/>
          </p:cNvSpPr>
          <p:nvPr/>
        </p:nvSpPr>
        <p:spPr bwMode="auto">
          <a:xfrm>
            <a:off x="5334000" y="1036637"/>
            <a:ext cx="3581400" cy="498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600" kern="0" dirty="0" smtClean="0"/>
              <a:t>3. Change URL pattern to match the site (in this case, </a:t>
            </a:r>
            <a:r>
              <a:rPr lang="en-US" sz="1600" kern="0" dirty="0" smtClean="0">
                <a:solidFill>
                  <a:schemeClr val="tx2"/>
                </a:solidFill>
              </a:rPr>
              <a:t>http://www.peoplebyname.com/people/gutmacher/glenn</a:t>
            </a:r>
            <a:r>
              <a:rPr lang="en-US" sz="1600" kern="0" dirty="0" smtClean="0"/>
              <a:t>):</a:t>
            </a:r>
          </a:p>
          <a:p>
            <a:pPr marL="0" indent="0">
              <a:buNone/>
            </a:pPr>
            <a:r>
              <a:rPr lang="en-US" sz="1600" dirty="0" err="1" smtClean="0"/>
              <a:t>javascript:var</a:t>
            </a:r>
            <a:r>
              <a:rPr lang="en-US" sz="1600" dirty="0" smtClean="0"/>
              <a:t> </a:t>
            </a:r>
            <a:r>
              <a:rPr lang="en-US" sz="1600" dirty="0" err="1" smtClean="0"/>
              <a:t>s;if</a:t>
            </a:r>
            <a:r>
              <a:rPr lang="en-US" sz="1600" dirty="0" smtClean="0"/>
              <a:t>(</a:t>
            </a:r>
            <a:r>
              <a:rPr lang="en-US" sz="1600" dirty="0" err="1" smtClean="0"/>
              <a:t>window.getSelection</a:t>
            </a:r>
            <a:r>
              <a:rPr lang="en-US" sz="1600" dirty="0"/>
              <a:t>){s=</a:t>
            </a:r>
            <a:r>
              <a:rPr lang="en-US" sz="1600" dirty="0" err="1"/>
              <a:t>window.getSelection</a:t>
            </a:r>
            <a:r>
              <a:rPr lang="en-US" sz="1600" dirty="0"/>
              <a:t>();}else{s=</a:t>
            </a:r>
            <a:r>
              <a:rPr lang="en-US" sz="1600" dirty="0" err="1"/>
              <a:t>document.selection.createRange</a:t>
            </a:r>
            <a:r>
              <a:rPr lang="en-US" sz="1600" dirty="0"/>
              <a:t>().text;}</a:t>
            </a:r>
            <a:r>
              <a:rPr lang="en-US" sz="1600" dirty="0" err="1" smtClean="0"/>
              <a:t>var</a:t>
            </a:r>
            <a:r>
              <a:rPr lang="en-US" sz="1600" dirty="0" smtClean="0"/>
              <a:t> one=prompt</a:t>
            </a:r>
            <a:r>
              <a:rPr lang="en-US" sz="1600" dirty="0"/>
              <a:t>(</a:t>
            </a:r>
            <a:r>
              <a:rPr lang="en-US" sz="1600" dirty="0" smtClean="0"/>
              <a:t>'Enter </a:t>
            </a:r>
            <a:r>
              <a:rPr lang="en-US" sz="1600" dirty="0" err="1" smtClean="0"/>
              <a:t>LASTname</a:t>
            </a:r>
            <a:r>
              <a:rPr lang="en-US" sz="1600" dirty="0" smtClean="0"/>
              <a:t> </a:t>
            </a:r>
            <a:r>
              <a:rPr lang="en-US" sz="1600" dirty="0" err="1" smtClean="0"/>
              <a:t>only</a:t>
            </a:r>
            <a:r>
              <a:rPr lang="en-US" sz="1600" dirty="0" err="1"/>
              <a:t>',s</a:t>
            </a:r>
            <a:r>
              <a:rPr lang="en-US" sz="1600" dirty="0"/>
              <a:t>);</a:t>
            </a:r>
            <a:r>
              <a:rPr lang="en-US" sz="1600" dirty="0" err="1" smtClean="0"/>
              <a:t>var</a:t>
            </a:r>
            <a:r>
              <a:rPr lang="en-US" sz="1600" dirty="0" smtClean="0"/>
              <a:t> two=prompt</a:t>
            </a:r>
            <a:r>
              <a:rPr lang="en-US" sz="1600" dirty="0"/>
              <a:t>(</a:t>
            </a:r>
            <a:r>
              <a:rPr lang="en-US" sz="1600" dirty="0" smtClean="0"/>
              <a:t>'Enter </a:t>
            </a:r>
            <a:r>
              <a:rPr lang="en-US" sz="1600" dirty="0" err="1" smtClean="0"/>
              <a:t>FIRSTname</a:t>
            </a:r>
            <a:r>
              <a:rPr lang="en-US" sz="1600" dirty="0" smtClean="0"/>
              <a:t> </a:t>
            </a:r>
            <a:r>
              <a:rPr lang="en-US" sz="1600" dirty="0" err="1" smtClean="0"/>
              <a:t>only</a:t>
            </a:r>
            <a:r>
              <a:rPr lang="en-US" sz="1600" dirty="0" err="1"/>
              <a:t>',s</a:t>
            </a:r>
            <a:r>
              <a:rPr lang="en-US" sz="1600" dirty="0"/>
              <a:t>);if(one){void(location=</a:t>
            </a:r>
            <a:r>
              <a:rPr lang="en-US" sz="1600" dirty="0">
                <a:solidFill>
                  <a:schemeClr val="tx2"/>
                </a:solidFill>
              </a:rPr>
              <a:t>'http://</a:t>
            </a:r>
            <a:r>
              <a:rPr lang="en-US" sz="1600" dirty="0" smtClean="0">
                <a:solidFill>
                  <a:schemeClr val="tx2"/>
                </a:solidFill>
              </a:rPr>
              <a:t>www.peoplebyname.com/people/'+</a:t>
            </a:r>
            <a:r>
              <a:rPr lang="en-US" sz="1600" dirty="0">
                <a:solidFill>
                  <a:schemeClr val="tx2"/>
                </a:solidFill>
              </a:rPr>
              <a:t>one+'/'+two</a:t>
            </a:r>
            <a:r>
              <a:rPr lang="en-US" sz="1600" dirty="0"/>
              <a:t>);}else{void(s);}</a:t>
            </a:r>
          </a:p>
          <a:p>
            <a:pPr marL="0" indent="0">
              <a:buNone/>
            </a:pPr>
            <a:endParaRPr lang="en-US" sz="700" kern="0" dirty="0" smtClean="0"/>
          </a:p>
          <a:p>
            <a:pPr marL="0" indent="0">
              <a:buNone/>
            </a:pPr>
            <a:r>
              <a:rPr lang="en-US" sz="1600" kern="0" dirty="0" smtClean="0"/>
              <a:t>4. Copy new bookmarklet into your bookmarks/favorites!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p:cNvSpPr>
          <p:nvPr>
            <p:ph type="title"/>
          </p:nvPr>
        </p:nvSpPr>
        <p:spPr/>
        <p:txBody>
          <a:bodyPr/>
          <a:lstStyle/>
          <a:p>
            <a:pPr eaLnBrk="1" hangingPunct="1"/>
            <a:r>
              <a:rPr lang="en-US" dirty="0" smtClean="0"/>
              <a:t>Bookmarklet &amp; other coding resources</a:t>
            </a:r>
          </a:p>
        </p:txBody>
      </p:sp>
      <p:sp>
        <p:nvSpPr>
          <p:cNvPr id="16390" name="Rectangle 3"/>
          <p:cNvSpPr>
            <a:spLocks noGrp="1"/>
          </p:cNvSpPr>
          <p:nvPr>
            <p:ph idx="1"/>
          </p:nvPr>
        </p:nvSpPr>
        <p:spPr>
          <a:xfrm>
            <a:off x="457200" y="1219200"/>
            <a:ext cx="3962400" cy="4906963"/>
          </a:xfrm>
        </p:spPr>
        <p:txBody>
          <a:bodyPr/>
          <a:lstStyle/>
          <a:p>
            <a:pPr>
              <a:lnSpc>
                <a:spcPct val="90000"/>
              </a:lnSpc>
            </a:pPr>
            <a:r>
              <a:rPr lang="en-US" sz="1800" dirty="0" smtClean="0">
                <a:hlinkClick r:id="rId4"/>
              </a:rPr>
              <a:t>Wikipedia’s entry for bookmarklet</a:t>
            </a:r>
            <a:endParaRPr lang="en-US" sz="1800" dirty="0" smtClean="0"/>
          </a:p>
          <a:p>
            <a:pPr>
              <a:lnSpc>
                <a:spcPct val="90000"/>
              </a:lnSpc>
            </a:pPr>
            <a:r>
              <a:rPr lang="en-US" sz="1800" dirty="0" smtClean="0">
                <a:hlinkClick r:id="rId5"/>
              </a:rPr>
              <a:t>Good how-to and resources from Casey Watts</a:t>
            </a:r>
            <a:endParaRPr lang="en-US" sz="1800" dirty="0" smtClean="0"/>
          </a:p>
          <a:p>
            <a:pPr>
              <a:lnSpc>
                <a:spcPct val="90000"/>
              </a:lnSpc>
            </a:pPr>
            <a:r>
              <a:rPr lang="en-US" sz="1800" dirty="0" smtClean="0">
                <a:hlinkClick r:id="rId6"/>
              </a:rPr>
              <a:t>Bookmarklets – </a:t>
            </a:r>
            <a:r>
              <a:rPr lang="en-US" sz="1800" dirty="0" err="1" smtClean="0">
                <a:hlinkClick r:id="rId6"/>
              </a:rPr>
              <a:t>Subsimple</a:t>
            </a:r>
            <a:r>
              <a:rPr lang="en-US" sz="1800" dirty="0" smtClean="0">
                <a:hlinkClick r:id="rId6"/>
              </a:rPr>
              <a:t> Browser Power guide</a:t>
            </a:r>
            <a:endParaRPr lang="en-US" sz="1800" dirty="0" smtClean="0"/>
          </a:p>
          <a:p>
            <a:pPr>
              <a:lnSpc>
                <a:spcPct val="90000"/>
              </a:lnSpc>
            </a:pPr>
            <a:r>
              <a:rPr lang="en-US" sz="1800" dirty="0" smtClean="0">
                <a:hlinkClick r:id="rId7"/>
              </a:rPr>
              <a:t>This Dutch guy has a how-to guide and a tool</a:t>
            </a:r>
            <a:endParaRPr lang="en-US" sz="1800" dirty="0" smtClean="0"/>
          </a:p>
          <a:p>
            <a:pPr>
              <a:lnSpc>
                <a:spcPct val="90000"/>
              </a:lnSpc>
            </a:pPr>
            <a:r>
              <a:rPr lang="en-US" sz="1800" dirty="0" smtClean="0">
                <a:hlinkClick r:id="rId8"/>
              </a:rPr>
              <a:t>Other lists of bookmarklets</a:t>
            </a:r>
            <a:endParaRPr lang="en-US" sz="1800" dirty="0" smtClean="0"/>
          </a:p>
          <a:p>
            <a:pPr>
              <a:lnSpc>
                <a:spcPct val="90000"/>
              </a:lnSpc>
            </a:pPr>
            <a:r>
              <a:rPr lang="en-US" sz="1800" dirty="0" smtClean="0">
                <a:hlinkClick r:id="rId9"/>
              </a:rPr>
              <a:t>An editing tool to manage bookmarklets</a:t>
            </a:r>
            <a:endParaRPr lang="en-US" sz="1800" dirty="0" smtClean="0"/>
          </a:p>
        </p:txBody>
      </p:sp>
      <p:sp>
        <p:nvSpPr>
          <p:cNvPr id="6" name="Slide Number Placeholder 5"/>
          <p:cNvSpPr>
            <a:spLocks noGrp="1"/>
          </p:cNvSpPr>
          <p:nvPr>
            <p:ph type="sldNum" sz="quarter" idx="4"/>
          </p:nvPr>
        </p:nvSpPr>
        <p:spPr>
          <a:prstGeom prst="rect">
            <a:avLst/>
          </a:prstGeom>
        </p:spPr>
        <p:txBody>
          <a:bodyPr/>
          <a:lstStyle/>
          <a:p>
            <a:pPr>
              <a:defRPr/>
            </a:pPr>
            <a:fld id="{2088C90A-9272-48CA-8C17-EC6242AFD44F}" type="slidenum">
              <a:rPr lang="en-US"/>
              <a:pPr>
                <a:defRPr/>
              </a:pPr>
              <a:t>35</a:t>
            </a:fld>
            <a:endParaRPr lang="en-US"/>
          </a:p>
        </p:txBody>
      </p:sp>
      <p:sp>
        <p:nvSpPr>
          <p:cNvPr id="2" name="Rectangle 1"/>
          <p:cNvSpPr/>
          <p:nvPr/>
        </p:nvSpPr>
        <p:spPr>
          <a:xfrm>
            <a:off x="4876800" y="1219200"/>
            <a:ext cx="3657600" cy="4801314"/>
          </a:xfrm>
          <a:prstGeom prst="rect">
            <a:avLst/>
          </a:prstGeom>
        </p:spPr>
        <p:txBody>
          <a:bodyPr wrap="square">
            <a:spAutoFit/>
          </a:bodyPr>
          <a:lstStyle/>
          <a:p>
            <a:r>
              <a:rPr lang="en-US" dirty="0"/>
              <a:t>Some of the better free resources (best way to start before you commit) are in this great </a:t>
            </a:r>
            <a:r>
              <a:rPr lang="en-US" dirty="0">
                <a:hlinkClick r:id="rId10"/>
              </a:rPr>
              <a:t>categorized annotated list at </a:t>
            </a:r>
            <a:r>
              <a:rPr lang="en-US" dirty="0" err="1">
                <a:hlinkClick r:id="rId10"/>
              </a:rPr>
              <a:t>LearnToCodeWithMe</a:t>
            </a:r>
            <a:r>
              <a:rPr lang="en-US" dirty="0"/>
              <a:t> which includes popular online class environments sites </a:t>
            </a:r>
            <a:r>
              <a:rPr lang="en-US" dirty="0" err="1">
                <a:hlinkClick r:id="rId11"/>
              </a:rPr>
              <a:t>Codecademy</a:t>
            </a:r>
            <a:r>
              <a:rPr lang="en-US" dirty="0"/>
              <a:t> (bite-size chunks in interactive coding environment), </a:t>
            </a:r>
            <a:r>
              <a:rPr lang="en-US" dirty="0">
                <a:hlinkClick r:id="rId12"/>
              </a:rPr>
              <a:t>Coursera</a:t>
            </a:r>
            <a:r>
              <a:rPr lang="en-US" dirty="0"/>
              <a:t>, and </a:t>
            </a:r>
            <a:r>
              <a:rPr lang="en-US" dirty="0">
                <a:hlinkClick r:id="rId13"/>
              </a:rPr>
              <a:t>video-skewing ones</a:t>
            </a:r>
            <a:r>
              <a:rPr lang="en-US" dirty="0"/>
              <a:t> like Khan Academy, etc., vs. </a:t>
            </a:r>
            <a:r>
              <a:rPr lang="en-US" dirty="0">
                <a:hlinkClick r:id="rId14"/>
              </a:rPr>
              <a:t>blogs</a:t>
            </a:r>
            <a:r>
              <a:rPr lang="en-US" dirty="0"/>
              <a:t> (good if you like reading step-by-step). </a:t>
            </a:r>
            <a:endParaRPr lang="en-US" dirty="0" smtClean="0"/>
          </a:p>
          <a:p>
            <a:endParaRPr lang="en-US" dirty="0"/>
          </a:p>
          <a:p>
            <a:r>
              <a:rPr lang="en-US" dirty="0" smtClean="0"/>
              <a:t>But there’s nothing wrong with googling </a:t>
            </a:r>
            <a:r>
              <a:rPr lang="en-US" i="1" dirty="0" smtClean="0"/>
              <a:t>JavaScript Tutorial </a:t>
            </a:r>
            <a:r>
              <a:rPr lang="en-US" dirty="0" smtClean="0"/>
              <a:t>or searching just within YouTube if you prefer video format only.</a:t>
            </a:r>
            <a:endParaRPr lang="en-US" dirty="0"/>
          </a:p>
        </p:txBody>
      </p:sp>
    </p:spTree>
    <p:custDataLst>
      <p:tags r:id="rId1"/>
    </p:custDataLst>
    <p:extLst>
      <p:ext uri="{BB962C8B-B14F-4D97-AF65-F5344CB8AC3E}">
        <p14:creationId xmlns:p14="http://schemas.microsoft.com/office/powerpoint/2010/main" val="21650765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686800" y="6303965"/>
            <a:ext cx="457200" cy="141287"/>
          </a:xfrm>
          <a:prstGeom prst="rect">
            <a:avLst/>
          </a:prstGeom>
        </p:spPr>
        <p:txBody>
          <a:bodyPr/>
          <a:lstStyle/>
          <a:p>
            <a:fld id="{463CA63D-5EBE-4B6E-8393-19BF7DCBB872}" type="slidenum">
              <a:rPr lang="en-US" smtClean="0"/>
              <a:pPr/>
              <a:t>4</a:t>
            </a:fld>
            <a:endParaRPr lang="en-US"/>
          </a:p>
        </p:txBody>
      </p:sp>
      <p:sp>
        <p:nvSpPr>
          <p:cNvPr id="6" name="Rectangle 5"/>
          <p:cNvSpPr/>
          <p:nvPr/>
        </p:nvSpPr>
        <p:spPr>
          <a:xfrm>
            <a:off x="685800" y="928261"/>
            <a:ext cx="8305800" cy="1477328"/>
          </a:xfrm>
          <a:prstGeom prst="rect">
            <a:avLst/>
          </a:prstGeom>
        </p:spPr>
        <p:txBody>
          <a:bodyPr wrap="square">
            <a:spAutoFit/>
          </a:bodyPr>
          <a:lstStyle/>
          <a:p>
            <a:pPr indent="-457200"/>
            <a:r>
              <a:rPr lang="en-US" dirty="0" smtClean="0"/>
              <a:t>Bookmarklets can do</a:t>
            </a:r>
            <a:r>
              <a:rPr lang="en-US" dirty="0"/>
              <a:t> </a:t>
            </a:r>
            <a:r>
              <a:rPr lang="en-US" dirty="0" smtClean="0"/>
              <a:t>almost anything you can do in JavaScript, such as:</a:t>
            </a:r>
          </a:p>
          <a:p>
            <a:pPr marL="742950" lvl="1" indent="-285750">
              <a:buFont typeface="Arial" panose="020B0604020202020204" pitchFamily="34" charset="0"/>
              <a:buChar char="•"/>
            </a:pPr>
            <a:r>
              <a:rPr lang="en-US" dirty="0" smtClean="0"/>
              <a:t>Generate a popup prompt and run your search</a:t>
            </a:r>
          </a:p>
          <a:p>
            <a:pPr marL="742950" lvl="1" indent="-285750">
              <a:buFont typeface="Arial" panose="020B0604020202020204" pitchFamily="34" charset="0"/>
              <a:buChar char="•"/>
            </a:pPr>
            <a:r>
              <a:rPr lang="en-US" dirty="0" smtClean="0"/>
              <a:t>Extract emails or scrape other content from a webpage</a:t>
            </a:r>
          </a:p>
          <a:p>
            <a:pPr marL="742950" lvl="1" indent="-285750">
              <a:buFont typeface="Arial" panose="020B0604020202020204" pitchFamily="34" charset="0"/>
              <a:buChar char="•"/>
            </a:pPr>
            <a:r>
              <a:rPr lang="en-US" dirty="0"/>
              <a:t>Send an article you’re viewing to a read-later tool</a:t>
            </a:r>
          </a:p>
          <a:p>
            <a:pPr marL="742950" lvl="1" indent="-285750">
              <a:buFont typeface="Arial" panose="020B0604020202020204" pitchFamily="34" charset="0"/>
              <a:buChar char="•"/>
            </a:pPr>
            <a:r>
              <a:rPr lang="en-US" dirty="0" smtClean="0"/>
              <a:t>Highlight text, (de-)select checkboxes on </a:t>
            </a:r>
            <a:r>
              <a:rPr lang="en-US" dirty="0" err="1" smtClean="0"/>
              <a:t>webforms</a:t>
            </a:r>
            <a:r>
              <a:rPr lang="en-US" dirty="0" smtClean="0"/>
              <a:t>, </a:t>
            </a:r>
            <a:r>
              <a:rPr lang="en-US" dirty="0"/>
              <a:t>etc</a:t>
            </a:r>
            <a:r>
              <a:rPr lang="en-US" dirty="0" smtClean="0"/>
              <a:t>.</a:t>
            </a:r>
            <a:endParaRPr lang="en-US" dirty="0"/>
          </a:p>
        </p:txBody>
      </p:sp>
      <p:sp>
        <p:nvSpPr>
          <p:cNvPr id="8" name="Title 1"/>
          <p:cNvSpPr>
            <a:spLocks noGrp="1"/>
          </p:cNvSpPr>
          <p:nvPr>
            <p:ph type="title"/>
          </p:nvPr>
        </p:nvSpPr>
        <p:spPr>
          <a:xfrm>
            <a:off x="457200" y="76200"/>
            <a:ext cx="8229600" cy="685800"/>
          </a:xfrm>
        </p:spPr>
        <p:txBody>
          <a:bodyPr/>
          <a:lstStyle/>
          <a:p>
            <a:r>
              <a:rPr lang="en-US" dirty="0" smtClean="0"/>
              <a:t>Bookmarklets vs. Extensions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84357589"/>
              </p:ext>
            </p:extLst>
          </p:nvPr>
        </p:nvGraphicFramePr>
        <p:xfrm>
          <a:off x="457200" y="2438400"/>
          <a:ext cx="8534400" cy="3868842"/>
        </p:xfrm>
        <a:graphic>
          <a:graphicData uri="http://schemas.openxmlformats.org/drawingml/2006/table">
            <a:tbl>
              <a:tblPr firstRow="1" bandRow="1">
                <a:tableStyleId>{21E4AEA4-8DFA-4A89-87EB-49C32662AFE0}</a:tableStyleId>
              </a:tblPr>
              <a:tblGrid>
                <a:gridCol w="4419600"/>
                <a:gridCol w="4114800"/>
              </a:tblGrid>
              <a:tr h="333363">
                <a:tc>
                  <a:txBody>
                    <a:bodyPr/>
                    <a:lstStyle/>
                    <a:p>
                      <a:r>
                        <a:rPr lang="en-US" sz="1600" dirty="0" smtClean="0">
                          <a:solidFill>
                            <a:schemeClr val="bg1"/>
                          </a:solidFill>
                        </a:rPr>
                        <a:t>Bookmarklets</a:t>
                      </a:r>
                      <a:endParaRPr lang="en-US" sz="1600" dirty="0">
                        <a:solidFill>
                          <a:schemeClr val="bg1"/>
                        </a:solidFill>
                      </a:endParaRPr>
                    </a:p>
                  </a:txBody>
                  <a:tcPr/>
                </a:tc>
                <a:tc>
                  <a:txBody>
                    <a:bodyPr/>
                    <a:lstStyle/>
                    <a:p>
                      <a:r>
                        <a:rPr lang="en-US" sz="1600" dirty="0" smtClean="0">
                          <a:solidFill>
                            <a:schemeClr val="bg1"/>
                          </a:solidFill>
                        </a:rPr>
                        <a:t>Extensions</a:t>
                      </a:r>
                      <a:endParaRPr lang="en-US" sz="1600" dirty="0">
                        <a:solidFill>
                          <a:schemeClr val="bg1"/>
                        </a:solidFill>
                      </a:endParaRPr>
                    </a:p>
                  </a:txBody>
                  <a:tcPr/>
                </a:tc>
              </a:tr>
              <a:tr h="186351">
                <a:tc>
                  <a:txBody>
                    <a:bodyPr/>
                    <a:lstStyle/>
                    <a:p>
                      <a:r>
                        <a:rPr lang="en-US" sz="1600" dirty="0" smtClean="0">
                          <a:solidFill>
                            <a:sysClr val="windowText" lastClr="000000"/>
                          </a:solidFill>
                        </a:rPr>
                        <a:t>Work in any browser, no</a:t>
                      </a:r>
                      <a:r>
                        <a:rPr lang="en-US" sz="1600" baseline="0" dirty="0" smtClean="0">
                          <a:solidFill>
                            <a:sysClr val="windowText" lastClr="000000"/>
                          </a:solidFill>
                        </a:rPr>
                        <a:t> Google login needed</a:t>
                      </a:r>
                      <a:endParaRPr lang="en-US" sz="1600" dirty="0">
                        <a:solidFill>
                          <a:sysClr val="windowText" lastClr="000000"/>
                        </a:solidFill>
                      </a:endParaRPr>
                    </a:p>
                  </a:txBody>
                  <a:tcPr/>
                </a:tc>
                <a:tc>
                  <a:txBody>
                    <a:bodyPr/>
                    <a:lstStyle/>
                    <a:p>
                      <a:r>
                        <a:rPr lang="en-US" sz="1600" dirty="0" smtClean="0">
                          <a:solidFill>
                            <a:sysClr val="windowText" lastClr="000000"/>
                          </a:solidFill>
                        </a:rPr>
                        <a:t>Work in Chrome or Microsoft Edge only</a:t>
                      </a:r>
                      <a:endParaRPr lang="en-US" sz="1600" dirty="0">
                        <a:solidFill>
                          <a:sysClr val="windowText" lastClr="000000"/>
                        </a:solidFill>
                      </a:endParaRPr>
                    </a:p>
                  </a:txBody>
                  <a:tcPr/>
                </a:tc>
              </a:tr>
              <a:tr h="384471">
                <a:tc>
                  <a:txBody>
                    <a:bodyPr/>
                    <a:lstStyle/>
                    <a:p>
                      <a:r>
                        <a:rPr lang="en-US" sz="1600" dirty="0" smtClean="0">
                          <a:solidFill>
                            <a:sysClr val="windowText" lastClr="000000"/>
                          </a:solidFill>
                        </a:rPr>
                        <a:t>Only run when clicked, lightweight and no impact on</a:t>
                      </a:r>
                      <a:r>
                        <a:rPr lang="en-US" sz="1600" baseline="0" dirty="0" smtClean="0">
                          <a:solidFill>
                            <a:sysClr val="windowText" lastClr="000000"/>
                          </a:solidFill>
                        </a:rPr>
                        <a:t> computer performance</a:t>
                      </a:r>
                      <a:endParaRPr lang="en-US" sz="1600" dirty="0">
                        <a:solidFill>
                          <a:sysClr val="windowText" lastClr="000000"/>
                        </a:solidFill>
                      </a:endParaRPr>
                    </a:p>
                  </a:txBody>
                  <a:tcPr/>
                </a:tc>
                <a:tc>
                  <a:txBody>
                    <a:bodyPr/>
                    <a:lstStyle/>
                    <a:p>
                      <a:r>
                        <a:rPr lang="en-US" sz="1600" dirty="0" smtClean="0">
                          <a:solidFill>
                            <a:sysClr val="windowText" lastClr="000000"/>
                          </a:solidFill>
                        </a:rPr>
                        <a:t>Keep running in the background, using up memory/slowing performance</a:t>
                      </a:r>
                      <a:endParaRPr lang="en-US" sz="1600" dirty="0">
                        <a:solidFill>
                          <a:sysClr val="windowText" lastClr="000000"/>
                        </a:solidFill>
                      </a:endParaRPr>
                    </a:p>
                  </a:txBody>
                  <a:tcPr/>
                </a:tc>
              </a:tr>
              <a:tr h="833407">
                <a:tc>
                  <a:txBody>
                    <a:bodyPr/>
                    <a:lstStyle/>
                    <a:p>
                      <a:r>
                        <a:rPr lang="en-US" sz="1600" dirty="0" smtClean="0">
                          <a:solidFill>
                            <a:sysClr val="windowText" lastClr="000000"/>
                          </a:solidFill>
                        </a:rPr>
                        <a:t>Safer</a:t>
                      </a:r>
                      <a:r>
                        <a:rPr lang="en-US" sz="1600" baseline="0" dirty="0" smtClean="0">
                          <a:solidFill>
                            <a:sysClr val="windowText" lastClr="000000"/>
                          </a:solidFill>
                        </a:rPr>
                        <a:t> than extensions; only reads data that you send to websites you visit</a:t>
                      </a:r>
                      <a:endParaRPr lang="en-US" sz="1600" dirty="0">
                        <a:solidFill>
                          <a:sysClr val="windowText" lastClr="000000"/>
                        </a:solidFill>
                      </a:endParaRPr>
                    </a:p>
                  </a:txBody>
                  <a:tcPr/>
                </a:tc>
                <a:tc>
                  <a:txBody>
                    <a:bodyPr/>
                    <a:lstStyle/>
                    <a:p>
                      <a:r>
                        <a:rPr lang="en-US" sz="1600" baseline="0" dirty="0" smtClean="0">
                          <a:solidFill>
                            <a:sysClr val="windowText" lastClr="000000"/>
                          </a:solidFill>
                        </a:rPr>
                        <a:t>May contain malware, </a:t>
                      </a:r>
                      <a:r>
                        <a:rPr lang="en-US" sz="1600" b="0" i="0" kern="1200" dirty="0" smtClean="0">
                          <a:solidFill>
                            <a:sysClr val="windowText" lastClr="000000"/>
                          </a:solidFill>
                          <a:effectLst/>
                          <a:latin typeface="+mn-lt"/>
                          <a:ea typeface="+mn-ea"/>
                          <a:cs typeface="+mn-cs"/>
                        </a:rPr>
                        <a:t>has access to more information stored in your browser including browser settings</a:t>
                      </a:r>
                      <a:endParaRPr lang="en-US" sz="1600" dirty="0">
                        <a:solidFill>
                          <a:sysClr val="windowText" lastClr="000000"/>
                        </a:solidFill>
                      </a:endParaRPr>
                    </a:p>
                  </a:txBody>
                  <a:tcPr/>
                </a:tc>
              </a:tr>
              <a:tr h="867090">
                <a:tc>
                  <a:txBody>
                    <a:bodyPr/>
                    <a:lstStyle/>
                    <a:p>
                      <a:r>
                        <a:rPr lang="en-US" sz="1600" dirty="0" smtClean="0">
                          <a:solidFill>
                            <a:sysClr val="windowText" lastClr="000000"/>
                          </a:solidFill>
                        </a:rPr>
                        <a:t>Portable:</a:t>
                      </a:r>
                      <a:r>
                        <a:rPr lang="en-US" sz="1600" baseline="0" dirty="0" smtClean="0">
                          <a:solidFill>
                            <a:sysClr val="windowText" lastClr="000000"/>
                          </a:solidFill>
                        </a:rPr>
                        <a:t> can store in any of your favorites / bookmarks folders or (most conveniently) in top bar subfolders</a:t>
                      </a:r>
                      <a:endParaRPr lang="en-US" sz="1600" dirty="0">
                        <a:solidFill>
                          <a:sysClr val="windowText" lastClr="000000"/>
                        </a:solidFill>
                      </a:endParaRPr>
                    </a:p>
                  </a:txBody>
                  <a:tcPr/>
                </a:tc>
                <a:tc>
                  <a:txBody>
                    <a:bodyPr/>
                    <a:lstStyle/>
                    <a:p>
                      <a:r>
                        <a:rPr lang="en-US" sz="1600" dirty="0" smtClean="0">
                          <a:solidFill>
                            <a:sysClr val="windowText" lastClr="000000"/>
                          </a:solidFill>
                        </a:rPr>
                        <a:t>All</a:t>
                      </a:r>
                      <a:r>
                        <a:rPr lang="en-US" sz="1600" baseline="0" dirty="0" smtClean="0">
                          <a:solidFill>
                            <a:sysClr val="windowText" lastClr="000000"/>
                          </a:solidFill>
                        </a:rPr>
                        <a:t> are s</a:t>
                      </a:r>
                      <a:r>
                        <a:rPr lang="en-US" sz="1600" dirty="0" smtClean="0">
                          <a:solidFill>
                            <a:sysClr val="windowText" lastClr="000000"/>
                          </a:solidFill>
                        </a:rPr>
                        <a:t>tored</a:t>
                      </a:r>
                      <a:r>
                        <a:rPr lang="en-US" sz="1600" baseline="0" dirty="0" smtClean="0">
                          <a:solidFill>
                            <a:sysClr val="windowText" lastClr="000000"/>
                          </a:solidFill>
                        </a:rPr>
                        <a:t> in e</a:t>
                      </a:r>
                      <a:r>
                        <a:rPr lang="en-US" sz="1600" dirty="0" smtClean="0">
                          <a:solidFill>
                            <a:sysClr val="windowText" lastClr="000000"/>
                          </a:solidFill>
                        </a:rPr>
                        <a:t>xtensions bar (or install Custom Chrome or Extensity to toggle some t</a:t>
                      </a:r>
                      <a:r>
                        <a:rPr lang="en-US" sz="1600" baseline="0" dirty="0" smtClean="0">
                          <a:solidFill>
                            <a:sysClr val="windowText" lastClr="000000"/>
                          </a:solidFill>
                        </a:rPr>
                        <a:t>o hide/display</a:t>
                      </a:r>
                      <a:r>
                        <a:rPr lang="en-US" sz="1600" dirty="0" smtClean="0">
                          <a:solidFill>
                            <a:sysClr val="windowText" lastClr="000000"/>
                          </a:solidFill>
                        </a:rPr>
                        <a:t>)</a:t>
                      </a:r>
                      <a:endParaRPr lang="en-US" sz="1600" dirty="0">
                        <a:solidFill>
                          <a:sysClr val="windowText" lastClr="000000"/>
                        </a:solidFill>
                      </a:endParaRPr>
                    </a:p>
                  </a:txBody>
                  <a:tcPr/>
                </a:tc>
              </a:tr>
              <a:tr h="322158">
                <a:tc>
                  <a:txBody>
                    <a:bodyPr/>
                    <a:lstStyle/>
                    <a:p>
                      <a:r>
                        <a:rPr lang="en-US" sz="1600" dirty="0" smtClean="0">
                          <a:solidFill>
                            <a:sysClr val="windowText" lastClr="000000"/>
                          </a:solidFill>
                        </a:rPr>
                        <a:t>Many pre-made</a:t>
                      </a:r>
                      <a:r>
                        <a:rPr lang="en-US" sz="1600" baseline="0" dirty="0" smtClean="0">
                          <a:solidFill>
                            <a:sysClr val="windowText" lastClr="000000"/>
                          </a:solidFill>
                        </a:rPr>
                        <a:t> free ones you can copy</a:t>
                      </a:r>
                      <a:endParaRPr lang="en-US" sz="1600" dirty="0">
                        <a:solidFill>
                          <a:sysClr val="windowText" lastClr="000000"/>
                        </a:solidFill>
                      </a:endParaRPr>
                    </a:p>
                  </a:txBody>
                  <a:tcPr/>
                </a:tc>
                <a:tc>
                  <a:txBody>
                    <a:bodyPr/>
                    <a:lstStyle/>
                    <a:p>
                      <a:r>
                        <a:rPr lang="en-US" sz="1600" dirty="0" smtClean="0">
                          <a:solidFill>
                            <a:sysClr val="windowText" lastClr="000000"/>
                          </a:solidFill>
                        </a:rPr>
                        <a:t>Same</a:t>
                      </a:r>
                      <a:endParaRPr lang="en-US" sz="1600" dirty="0">
                        <a:solidFill>
                          <a:sysClr val="windowText" lastClr="000000"/>
                        </a:solidFill>
                      </a:endParaRPr>
                    </a:p>
                  </a:txBody>
                  <a:tcPr/>
                </a:tc>
              </a:tr>
              <a:tr h="583385">
                <a:tc>
                  <a:txBody>
                    <a:bodyPr/>
                    <a:lstStyle/>
                    <a:p>
                      <a:r>
                        <a:rPr lang="en-US" sz="1600" dirty="0" smtClean="0">
                          <a:solidFill>
                            <a:sysClr val="windowText" lastClr="000000"/>
                          </a:solidFill>
                        </a:rPr>
                        <a:t>Need to know some JavaScript to customize</a:t>
                      </a:r>
                      <a:endParaRPr lang="en-US" sz="1600" dirty="0">
                        <a:solidFill>
                          <a:sysClr val="windowText" lastClr="000000"/>
                        </a:solidFill>
                      </a:endParaRPr>
                    </a:p>
                  </a:txBody>
                  <a:tcPr/>
                </a:tc>
                <a:tc>
                  <a:txBody>
                    <a:bodyPr/>
                    <a:lstStyle/>
                    <a:p>
                      <a:r>
                        <a:rPr lang="en-US" sz="1600" dirty="0" smtClean="0">
                          <a:solidFill>
                            <a:sysClr val="windowText" lastClr="000000"/>
                          </a:solidFill>
                        </a:rPr>
                        <a:t>Can’t customize but greater range of functionality (e.g., multi-page)</a:t>
                      </a:r>
                      <a:endParaRPr lang="en-US" sz="1600" dirty="0">
                        <a:solidFill>
                          <a:sysClr val="windowText" lastClr="000000"/>
                        </a:solidFill>
                      </a:endParaRPr>
                    </a:p>
                  </a:txBody>
                  <a:tcPr/>
                </a:tc>
              </a:tr>
            </a:tbl>
          </a:graphicData>
        </a:graphic>
      </p:graphicFrame>
      <p:sp>
        <p:nvSpPr>
          <p:cNvPr id="5" name="TextBox 4"/>
          <p:cNvSpPr txBox="1"/>
          <p:nvPr/>
        </p:nvSpPr>
        <p:spPr>
          <a:xfrm>
            <a:off x="2057400" y="6324600"/>
            <a:ext cx="2743200" cy="338554"/>
          </a:xfrm>
          <a:prstGeom prst="rect">
            <a:avLst/>
          </a:prstGeom>
          <a:noFill/>
        </p:spPr>
        <p:txBody>
          <a:bodyPr wrap="square" rtlCol="0">
            <a:spAutoFit/>
          </a:bodyPr>
          <a:lstStyle/>
          <a:p>
            <a:r>
              <a:rPr lang="en-US" sz="1600" dirty="0" smtClean="0">
                <a:hlinkClick r:id="rId2"/>
              </a:rPr>
              <a:t>Partial source for above</a:t>
            </a:r>
            <a:endParaRPr lang="en-US" sz="1600" dirty="0"/>
          </a:p>
        </p:txBody>
      </p:sp>
    </p:spTree>
    <p:extLst>
      <p:ext uri="{BB962C8B-B14F-4D97-AF65-F5344CB8AC3E}">
        <p14:creationId xmlns:p14="http://schemas.microsoft.com/office/powerpoint/2010/main" val="25436042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534400" cy="685800"/>
          </a:xfrm>
        </p:spPr>
        <p:txBody>
          <a:bodyPr/>
          <a:lstStyle/>
          <a:p>
            <a:r>
              <a:rPr lang="en-US" dirty="0" smtClean="0"/>
              <a:t>Example: Find All Emails on Page</a:t>
            </a:r>
            <a:endParaRPr lang="en-US" dirty="0"/>
          </a:p>
        </p:txBody>
      </p:sp>
      <p:sp>
        <p:nvSpPr>
          <p:cNvPr id="3" name="Content Placeholder 2"/>
          <p:cNvSpPr>
            <a:spLocks noGrp="1"/>
          </p:cNvSpPr>
          <p:nvPr>
            <p:ph idx="1"/>
          </p:nvPr>
        </p:nvSpPr>
        <p:spPr>
          <a:xfrm>
            <a:off x="414338" y="838201"/>
            <a:ext cx="8577262" cy="2590799"/>
          </a:xfrm>
        </p:spPr>
        <p:txBody>
          <a:bodyPr/>
          <a:lstStyle/>
          <a:p>
            <a:pPr marL="0" indent="0">
              <a:buNone/>
            </a:pPr>
            <a:r>
              <a:rPr lang="en-US" sz="1600" dirty="0" smtClean="0">
                <a:hlinkClick r:id="rId2"/>
              </a:rPr>
              <a:t>Here’s a typical webpage with a lot of email addresses</a:t>
            </a:r>
            <a:r>
              <a:rPr lang="en-US" sz="1600" dirty="0" smtClean="0"/>
              <a:t> on it. Let’s say you wanted just the Brussels and London office staff emails. Can you grab them all quickly?</a:t>
            </a:r>
          </a:p>
          <a:p>
            <a:pPr marL="0" indent="0">
              <a:buNone/>
            </a:pPr>
            <a:endParaRPr lang="en-US" sz="1600" dirty="0"/>
          </a:p>
          <a:p>
            <a:pPr marL="0" indent="0">
              <a:buNone/>
            </a:pPr>
            <a:r>
              <a:rPr lang="en-US" sz="1600" dirty="0">
                <a:solidFill>
                  <a:schemeClr val="tx1"/>
                </a:solidFill>
              </a:rPr>
              <a:t>Drag the </a:t>
            </a:r>
            <a:r>
              <a:rPr lang="en-US" sz="1600" u="sng" dirty="0" err="1">
                <a:solidFill>
                  <a:schemeClr val="tx1"/>
                </a:solidFill>
              </a:rPr>
              <a:t>FindAllEmailsOnPage</a:t>
            </a:r>
            <a:r>
              <a:rPr lang="en-US" sz="1600" dirty="0">
                <a:solidFill>
                  <a:schemeClr val="tx1"/>
                </a:solidFill>
              </a:rPr>
              <a:t> hyperlink in the 3rd paragraph of </a:t>
            </a:r>
            <a:r>
              <a:rPr lang="en-US" sz="1600" dirty="0">
                <a:solidFill>
                  <a:schemeClr val="tx1"/>
                </a:solidFill>
                <a:hlinkClick r:id="rId3"/>
              </a:rPr>
              <a:t>www.recruiting-online.com/bookmarklets.html</a:t>
            </a:r>
            <a:r>
              <a:rPr lang="en-US" sz="1600" dirty="0">
                <a:solidFill>
                  <a:schemeClr val="tx1"/>
                </a:solidFill>
              </a:rPr>
              <a:t> into your browser’s favorites / bookmarks bar. That page also explains how to pull Glenn’s bonus sets of free bookmarklets into your browser (very useful to sourcers) but won’t teach you how to code </a:t>
            </a:r>
            <a:r>
              <a:rPr lang="en-US" sz="1600" dirty="0" smtClean="0">
                <a:solidFill>
                  <a:schemeClr val="tx1"/>
                </a:solidFill>
              </a:rPr>
              <a:t>them. Actual </a:t>
            </a:r>
            <a:r>
              <a:rPr lang="en-US" sz="1600" dirty="0">
                <a:solidFill>
                  <a:schemeClr val="tx1"/>
                </a:solidFill>
              </a:rPr>
              <a:t>code for </a:t>
            </a:r>
            <a:r>
              <a:rPr lang="en-US" sz="1600" dirty="0" err="1">
                <a:solidFill>
                  <a:schemeClr val="tx1"/>
                </a:solidFill>
              </a:rPr>
              <a:t>FindAllEmailsOnPage</a:t>
            </a:r>
            <a:r>
              <a:rPr lang="en-US" sz="1600" dirty="0">
                <a:solidFill>
                  <a:schemeClr val="tx1"/>
                </a:solidFill>
              </a:rPr>
              <a:t> is </a:t>
            </a:r>
            <a:r>
              <a:rPr lang="en-US" sz="1600" dirty="0">
                <a:solidFill>
                  <a:schemeClr val="tx1"/>
                </a:solidFill>
                <a:hlinkClick r:id="rId4"/>
              </a:rPr>
              <a:t>here</a:t>
            </a:r>
            <a:r>
              <a:rPr lang="en-US" sz="1600" dirty="0">
                <a:solidFill>
                  <a:schemeClr val="tx1"/>
                </a:solidFill>
              </a:rPr>
              <a:t>, and is explained line-by-line </a:t>
            </a:r>
            <a:r>
              <a:rPr lang="en-US" sz="1600" dirty="0">
                <a:solidFill>
                  <a:schemeClr val="tx1"/>
                </a:solidFill>
                <a:hlinkClick r:id="rId5"/>
              </a:rPr>
              <a:t>here</a:t>
            </a:r>
            <a:r>
              <a:rPr lang="en-US" sz="1600" dirty="0" smtClean="0">
                <a:solidFill>
                  <a:schemeClr val="tx1"/>
                </a:solidFill>
              </a:rPr>
              <a:t>.</a:t>
            </a:r>
          </a:p>
          <a:p>
            <a:pPr marL="0" indent="0">
              <a:buNone/>
            </a:pPr>
            <a:endParaRPr lang="en-US" sz="1600" dirty="0">
              <a:solidFill>
                <a:schemeClr val="tx1"/>
              </a:solidFill>
            </a:endParaRPr>
          </a:p>
          <a:p>
            <a:pPr marL="0" indent="0">
              <a:buNone/>
            </a:pPr>
            <a:r>
              <a:rPr lang="en-US" sz="1600" dirty="0" smtClean="0">
                <a:solidFill>
                  <a:schemeClr val="tx1"/>
                </a:solidFill>
              </a:rPr>
              <a:t>Whatever JavaScript bookmarklet you create, the main steps are the same:</a:t>
            </a:r>
            <a:endParaRPr lang="en-US" sz="1600" dirty="0" smtClean="0"/>
          </a:p>
        </p:txBody>
      </p:sp>
      <p:sp>
        <p:nvSpPr>
          <p:cNvPr id="5" name="Slide Number Placeholder 4"/>
          <p:cNvSpPr>
            <a:spLocks noGrp="1"/>
          </p:cNvSpPr>
          <p:nvPr>
            <p:ph type="sldNum" sz="quarter" idx="4"/>
          </p:nvPr>
        </p:nvSpPr>
        <p:spPr/>
        <p:txBody>
          <a:bodyPr/>
          <a:lstStyle/>
          <a:p>
            <a:fld id="{B76D5A60-14C5-4312-9CC4-61DE7CC59792}" type="slidenum">
              <a:rPr lang="en-US" smtClean="0"/>
              <a:pPr/>
              <a:t>5</a:t>
            </a:fld>
            <a:endParaRPr lang="en-US" dirty="0"/>
          </a:p>
        </p:txBody>
      </p:sp>
      <p:sp>
        <p:nvSpPr>
          <p:cNvPr id="8" name="Content Placeholder 2"/>
          <p:cNvSpPr txBox="1">
            <a:spLocks/>
          </p:cNvSpPr>
          <p:nvPr/>
        </p:nvSpPr>
        <p:spPr bwMode="auto">
          <a:xfrm>
            <a:off x="457200" y="3657601"/>
            <a:ext cx="4419600" cy="31241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600" kern="0" dirty="0" smtClean="0"/>
              <a:t>1. create a </a:t>
            </a:r>
            <a:r>
              <a:rPr lang="en-US" sz="1600" kern="0" dirty="0" err="1" smtClean="0"/>
              <a:t>javascript</a:t>
            </a:r>
            <a:r>
              <a:rPr lang="en-US" sz="1600" kern="0" dirty="0" smtClean="0"/>
              <a:t> function to wrap around your code (ensures no conflict with same-name variables used on your target webpage):</a:t>
            </a:r>
          </a:p>
          <a:p>
            <a:pPr marL="0" indent="0">
              <a:buFontTx/>
              <a:buNone/>
            </a:pPr>
            <a:r>
              <a:rPr lang="en-US" sz="1600" kern="0" dirty="0" err="1" smtClean="0"/>
              <a:t>javascript</a:t>
            </a:r>
            <a:r>
              <a:rPr lang="en-US" sz="1600" kern="0" dirty="0" smtClean="0"/>
              <a:t>:(function(){</a:t>
            </a:r>
          </a:p>
          <a:p>
            <a:pPr marL="0" indent="0">
              <a:buFontTx/>
              <a:buNone/>
            </a:pPr>
            <a:r>
              <a:rPr lang="en-US" sz="1600" i="1" kern="0" dirty="0" smtClean="0">
                <a:solidFill>
                  <a:srgbClr val="FFC000"/>
                </a:solidFill>
              </a:rPr>
              <a:t>code will go here –end code lines with a ;</a:t>
            </a:r>
          </a:p>
          <a:p>
            <a:pPr marL="0" indent="0">
              <a:buFontTx/>
              <a:buNone/>
            </a:pPr>
            <a:r>
              <a:rPr lang="en-US" sz="1600" kern="0" dirty="0" smtClean="0"/>
              <a:t>)})()</a:t>
            </a:r>
          </a:p>
          <a:p>
            <a:pPr marL="0" indent="0">
              <a:buFontTx/>
              <a:buNone/>
            </a:pPr>
            <a:endParaRPr lang="en-US" sz="1600" kern="0" dirty="0" smtClean="0"/>
          </a:p>
          <a:p>
            <a:pPr marL="0" indent="0">
              <a:buFontTx/>
              <a:buNone/>
            </a:pPr>
            <a:r>
              <a:rPr lang="en-US" sz="1600" kern="0" dirty="0" smtClean="0"/>
              <a:t>2. start with declaring variables that you will use (you can add more later) – e.g.,</a:t>
            </a:r>
          </a:p>
          <a:p>
            <a:pPr marL="0" indent="0">
              <a:buFontTx/>
              <a:buNone/>
            </a:pPr>
            <a:r>
              <a:rPr lang="en-US" sz="1600" kern="0" dirty="0" err="1" smtClean="0"/>
              <a:t>var</a:t>
            </a:r>
            <a:r>
              <a:rPr lang="en-US" sz="1600" kern="0" dirty="0" smtClean="0"/>
              <a:t> </a:t>
            </a:r>
            <a:r>
              <a:rPr lang="en-US" sz="1600" kern="0" dirty="0" err="1" smtClean="0"/>
              <a:t>loc</a:t>
            </a:r>
            <a:r>
              <a:rPr lang="en-US" sz="1600" kern="0" dirty="0" smtClean="0"/>
              <a:t>, h, q, p;</a:t>
            </a:r>
          </a:p>
          <a:p>
            <a:pPr marL="0" indent="0">
              <a:buFontTx/>
              <a:buNone/>
            </a:pPr>
            <a:endParaRPr lang="en-US" sz="1600" kern="0" dirty="0" smtClean="0"/>
          </a:p>
        </p:txBody>
      </p:sp>
      <p:sp>
        <p:nvSpPr>
          <p:cNvPr id="9" name="Content Placeholder 2"/>
          <p:cNvSpPr txBox="1">
            <a:spLocks/>
          </p:cNvSpPr>
          <p:nvPr/>
        </p:nvSpPr>
        <p:spPr bwMode="auto">
          <a:xfrm>
            <a:off x="4953000" y="3657600"/>
            <a:ext cx="4038600" cy="31241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r>
              <a:rPr lang="en-US" sz="1600" kern="0" dirty="0" smtClean="0"/>
              <a:t>3. If you know what you want a variable to be initially, you can do that here instead (e.g., </a:t>
            </a:r>
            <a:r>
              <a:rPr lang="en-US" sz="1600" kern="0" dirty="0" err="1" smtClean="0">
                <a:solidFill>
                  <a:srgbClr val="FFC000"/>
                </a:solidFill>
              </a:rPr>
              <a:t>var</a:t>
            </a:r>
            <a:r>
              <a:rPr lang="en-US" sz="1600" kern="0" dirty="0" smtClean="0">
                <a:solidFill>
                  <a:srgbClr val="FFC000"/>
                </a:solidFill>
              </a:rPr>
              <a:t> </a:t>
            </a:r>
            <a:r>
              <a:rPr lang="en-US" sz="1600" kern="0" dirty="0" err="1" smtClean="0">
                <a:solidFill>
                  <a:srgbClr val="FFC000"/>
                </a:solidFill>
              </a:rPr>
              <a:t>loc</a:t>
            </a:r>
            <a:r>
              <a:rPr lang="en-US" sz="1600" kern="0" dirty="0" smtClean="0">
                <a:solidFill>
                  <a:srgbClr val="FFC000"/>
                </a:solidFill>
              </a:rPr>
              <a:t> = </a:t>
            </a:r>
            <a:r>
              <a:rPr lang="en-US" sz="1600" kern="0" dirty="0" err="1" smtClean="0">
                <a:solidFill>
                  <a:srgbClr val="FFC000"/>
                </a:solidFill>
              </a:rPr>
              <a:t>location.href</a:t>
            </a:r>
            <a:r>
              <a:rPr lang="en-US" sz="1600" kern="0" dirty="0" smtClean="0">
                <a:solidFill>
                  <a:srgbClr val="FFC000"/>
                </a:solidFill>
              </a:rPr>
              <a:t>, h = ‘’, p = [];</a:t>
            </a:r>
            <a:r>
              <a:rPr lang="en-US" sz="1600" kern="0" dirty="0" smtClean="0"/>
              <a:t> )</a:t>
            </a:r>
          </a:p>
          <a:p>
            <a:pPr marL="0" indent="0">
              <a:buNone/>
            </a:pPr>
            <a:r>
              <a:rPr lang="en-US" sz="1600" kern="0" dirty="0" smtClean="0"/>
              <a:t>If you do things to variables later, omit the </a:t>
            </a:r>
            <a:r>
              <a:rPr lang="en-US" sz="1600" kern="0" dirty="0" err="1" smtClean="0"/>
              <a:t>var</a:t>
            </a:r>
            <a:r>
              <a:rPr lang="en-US" sz="1600" kern="0" dirty="0" smtClean="0"/>
              <a:t> part.</a:t>
            </a:r>
          </a:p>
          <a:p>
            <a:pPr marL="0" indent="0">
              <a:buNone/>
            </a:pPr>
            <a:r>
              <a:rPr lang="en-US" sz="1600" kern="0" dirty="0" smtClean="0"/>
              <a:t>4. When your code is done, test it in the browser console.</a:t>
            </a:r>
          </a:p>
          <a:p>
            <a:pPr marL="0" indent="0">
              <a:buNone/>
            </a:pPr>
            <a:r>
              <a:rPr lang="en-US" sz="1600" kern="0" dirty="0" smtClean="0"/>
              <a:t>5. Use a free tool like </a:t>
            </a:r>
            <a:r>
              <a:rPr lang="en-US" sz="1600" kern="0" dirty="0" err="1" smtClean="0">
                <a:hlinkClick r:id="rId6"/>
              </a:rPr>
              <a:t>MrColes</a:t>
            </a:r>
            <a:r>
              <a:rPr lang="en-US" sz="1600" kern="0" dirty="0" smtClean="0">
                <a:hlinkClick r:id="rId6"/>
              </a:rPr>
              <a:t> Bookmarklet Creator</a:t>
            </a:r>
            <a:r>
              <a:rPr lang="en-US" sz="1600" kern="0" dirty="0" smtClean="0"/>
              <a:t> to condense it into a bookmarklet </a:t>
            </a:r>
          </a:p>
        </p:txBody>
      </p:sp>
    </p:spTree>
    <p:extLst>
      <p:ext uri="{BB962C8B-B14F-4D97-AF65-F5344CB8AC3E}">
        <p14:creationId xmlns:p14="http://schemas.microsoft.com/office/powerpoint/2010/main" val="14938186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p:cNvSpPr>
          <p:nvPr>
            <p:ph type="title"/>
          </p:nvPr>
        </p:nvSpPr>
        <p:spPr>
          <a:xfrm>
            <a:off x="457200" y="274637"/>
            <a:ext cx="8229600" cy="685800"/>
          </a:xfrm>
        </p:spPr>
        <p:txBody>
          <a:bodyPr/>
          <a:lstStyle/>
          <a:p>
            <a:pPr eaLnBrk="1" hangingPunct="1"/>
            <a:r>
              <a:rPr lang="en-US" dirty="0" smtClean="0"/>
              <a:t>Where can you customize bookmarklets &amp; code JavaScript on your computer?</a:t>
            </a:r>
          </a:p>
        </p:txBody>
      </p:sp>
      <p:sp>
        <p:nvSpPr>
          <p:cNvPr id="16390" name="Rectangle 3"/>
          <p:cNvSpPr>
            <a:spLocks noGrp="1"/>
          </p:cNvSpPr>
          <p:nvPr>
            <p:ph idx="1"/>
          </p:nvPr>
        </p:nvSpPr>
        <p:spPr>
          <a:xfrm>
            <a:off x="457200" y="6019800"/>
            <a:ext cx="8382000" cy="533400"/>
          </a:xfrm>
        </p:spPr>
        <p:txBody>
          <a:bodyPr/>
          <a:lstStyle/>
          <a:p>
            <a:pPr>
              <a:lnSpc>
                <a:spcPct val="90000"/>
              </a:lnSpc>
            </a:pPr>
            <a:r>
              <a:rPr lang="en-US" sz="1800" dirty="0" smtClean="0">
                <a:solidFill>
                  <a:schemeClr val="tx1"/>
                </a:solidFill>
              </a:rPr>
              <a:t>See </a:t>
            </a:r>
            <a:r>
              <a:rPr lang="en-US" sz="1800" dirty="0">
                <a:solidFill>
                  <a:schemeClr val="tx1"/>
                </a:solidFill>
              </a:rPr>
              <a:t>comparisons of many </a:t>
            </a:r>
            <a:r>
              <a:rPr lang="en-US" sz="1800" dirty="0">
                <a:solidFill>
                  <a:schemeClr val="tx1"/>
                </a:solidFill>
                <a:hlinkClick r:id="rId4"/>
              </a:rPr>
              <a:t>editors</a:t>
            </a:r>
            <a:r>
              <a:rPr lang="en-US" sz="1800" dirty="0">
                <a:solidFill>
                  <a:schemeClr val="tx1"/>
                </a:solidFill>
              </a:rPr>
              <a:t> and </a:t>
            </a:r>
            <a:r>
              <a:rPr lang="en-US" sz="1800" dirty="0" smtClean="0">
                <a:solidFill>
                  <a:schemeClr val="tx1"/>
                </a:solidFill>
                <a:hlinkClick r:id="rId5"/>
              </a:rPr>
              <a:t>IDEs</a:t>
            </a:r>
            <a:r>
              <a:rPr lang="en-US" sz="1800" dirty="0" smtClean="0">
                <a:solidFill>
                  <a:schemeClr val="tx1"/>
                </a:solidFill>
              </a:rPr>
              <a:t> here.</a:t>
            </a:r>
            <a:endParaRPr lang="en-US" sz="1800" dirty="0" smtClean="0"/>
          </a:p>
        </p:txBody>
      </p:sp>
      <p:sp>
        <p:nvSpPr>
          <p:cNvPr id="6" name="Slide Number Placeholder 5"/>
          <p:cNvSpPr>
            <a:spLocks noGrp="1"/>
          </p:cNvSpPr>
          <p:nvPr>
            <p:ph type="sldNum" sz="quarter" idx="4"/>
          </p:nvPr>
        </p:nvSpPr>
        <p:spPr>
          <a:prstGeom prst="rect">
            <a:avLst/>
          </a:prstGeom>
        </p:spPr>
        <p:txBody>
          <a:bodyPr/>
          <a:lstStyle/>
          <a:p>
            <a:pPr>
              <a:defRPr/>
            </a:pPr>
            <a:fld id="{2088C90A-9272-48CA-8C17-EC6242AFD44F}" type="slidenum">
              <a:rPr lang="en-US"/>
              <a:pPr>
                <a:defRPr/>
              </a:pPr>
              <a:t>6</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670006603"/>
              </p:ext>
            </p:extLst>
          </p:nvPr>
        </p:nvGraphicFramePr>
        <p:xfrm>
          <a:off x="838200" y="2895600"/>
          <a:ext cx="7848601" cy="2936240"/>
        </p:xfrm>
        <a:graphic>
          <a:graphicData uri="http://schemas.openxmlformats.org/drawingml/2006/table">
            <a:tbl>
              <a:tblPr firstRow="1" bandRow="1">
                <a:tableStyleId>{93296810-A885-4BE3-A3E7-6D5BEEA58F35}</a:tableStyleId>
              </a:tblPr>
              <a:tblGrid>
                <a:gridCol w="2514600"/>
                <a:gridCol w="5334001"/>
              </a:tblGrid>
              <a:tr h="370840">
                <a:tc>
                  <a:txBody>
                    <a:bodyPr/>
                    <a:lstStyle/>
                    <a:p>
                      <a:r>
                        <a:rPr lang="en-US" dirty="0" smtClean="0"/>
                        <a:t>Coding environment</a:t>
                      </a:r>
                      <a:endParaRPr lang="en-US" dirty="0"/>
                    </a:p>
                  </a:txBody>
                  <a:tcPr/>
                </a:tc>
                <a:tc>
                  <a:txBody>
                    <a:bodyPr/>
                    <a:lstStyle/>
                    <a:p>
                      <a:r>
                        <a:rPr lang="en-US" dirty="0" smtClean="0"/>
                        <a:t>Pros</a:t>
                      </a:r>
                      <a:r>
                        <a:rPr lang="en-US" baseline="0" dirty="0" smtClean="0"/>
                        <a:t> &amp; Cons</a:t>
                      </a:r>
                      <a:endParaRPr lang="en-US" dirty="0"/>
                    </a:p>
                  </a:txBody>
                  <a:tcPr/>
                </a:tc>
              </a:tr>
              <a:tr h="370840">
                <a:tc>
                  <a:txBody>
                    <a:bodyPr/>
                    <a:lstStyle/>
                    <a:p>
                      <a:r>
                        <a:rPr lang="en-US" dirty="0" err="1" smtClean="0">
                          <a:solidFill>
                            <a:sysClr val="windowText" lastClr="000000"/>
                          </a:solidFill>
                        </a:rPr>
                        <a:t>Wordpad</a:t>
                      </a:r>
                      <a:r>
                        <a:rPr lang="en-US" baseline="0" dirty="0" smtClean="0">
                          <a:solidFill>
                            <a:sysClr val="windowText" lastClr="000000"/>
                          </a:solidFill>
                        </a:rPr>
                        <a:t> or Notepad</a:t>
                      </a:r>
                      <a:endParaRPr lang="en-US" dirty="0">
                        <a:solidFill>
                          <a:sysClr val="windowText" lastClr="000000"/>
                        </a:solidFill>
                      </a:endParaRPr>
                    </a:p>
                  </a:txBody>
                  <a:tcPr/>
                </a:tc>
                <a:tc>
                  <a:txBody>
                    <a:bodyPr/>
                    <a:lstStyle/>
                    <a:p>
                      <a:r>
                        <a:rPr lang="en-US" dirty="0" smtClean="0">
                          <a:solidFill>
                            <a:sysClr val="windowText" lastClr="000000"/>
                          </a:solidFill>
                        </a:rPr>
                        <a:t>Simple and basic, nothing</a:t>
                      </a:r>
                      <a:r>
                        <a:rPr lang="en-US" baseline="0" dirty="0" smtClean="0">
                          <a:solidFill>
                            <a:sysClr val="windowText" lastClr="000000"/>
                          </a:solidFill>
                        </a:rPr>
                        <a:t> to install</a:t>
                      </a:r>
                      <a:endParaRPr lang="en-US" dirty="0">
                        <a:solidFill>
                          <a:sysClr val="windowText" lastClr="000000"/>
                        </a:solidFill>
                      </a:endParaRPr>
                    </a:p>
                  </a:txBody>
                  <a:tcPr/>
                </a:tc>
              </a:tr>
              <a:tr h="370840">
                <a:tc>
                  <a:txBody>
                    <a:bodyPr/>
                    <a:lstStyle/>
                    <a:p>
                      <a:r>
                        <a:rPr lang="en-US" dirty="0" smtClean="0">
                          <a:solidFill>
                            <a:sysClr val="windowText" lastClr="000000"/>
                          </a:solidFill>
                        </a:rPr>
                        <a:t>Your browser Console</a:t>
                      </a:r>
                      <a:endParaRPr lang="en-US" dirty="0">
                        <a:solidFill>
                          <a:sysClr val="windowText" lastClr="000000"/>
                        </a:solidFill>
                      </a:endParaRPr>
                    </a:p>
                  </a:txBody>
                  <a:tcPr/>
                </a:tc>
                <a:tc>
                  <a:txBody>
                    <a:bodyPr/>
                    <a:lstStyle/>
                    <a:p>
                      <a:r>
                        <a:rPr lang="en-US" baseline="0" dirty="0" smtClean="0">
                          <a:solidFill>
                            <a:sysClr val="windowText" lastClr="000000"/>
                          </a:solidFill>
                        </a:rPr>
                        <a:t>Run directly on target webpage while watching webpage; nothing to install; s</a:t>
                      </a:r>
                      <a:r>
                        <a:rPr lang="en-US" dirty="0" smtClean="0">
                          <a:solidFill>
                            <a:sysClr val="windowText" lastClr="000000"/>
                          </a:solidFill>
                        </a:rPr>
                        <a:t>ome</a:t>
                      </a:r>
                      <a:r>
                        <a:rPr lang="en-US" baseline="0" dirty="0" smtClean="0">
                          <a:solidFill>
                            <a:sysClr val="windowText" lastClr="000000"/>
                          </a:solidFill>
                        </a:rPr>
                        <a:t> error support</a:t>
                      </a:r>
                      <a:endParaRPr lang="en-US" dirty="0">
                        <a:solidFill>
                          <a:sysClr val="windowText" lastClr="000000"/>
                        </a:solidFill>
                      </a:endParaRPr>
                    </a:p>
                  </a:txBody>
                  <a:tcPr/>
                </a:tc>
              </a:tr>
              <a:tr h="370840">
                <a:tc>
                  <a:txBody>
                    <a:bodyPr/>
                    <a:lstStyle/>
                    <a:p>
                      <a:r>
                        <a:rPr lang="en-US" dirty="0" smtClean="0">
                          <a:solidFill>
                            <a:sysClr val="windowText" lastClr="000000"/>
                          </a:solidFill>
                        </a:rPr>
                        <a:t>Text Editor (e.g., </a:t>
                      </a:r>
                      <a:r>
                        <a:rPr lang="en-US" dirty="0" smtClean="0">
                          <a:solidFill>
                            <a:srgbClr val="00B0F0"/>
                          </a:solidFill>
                          <a:hlinkClick r:id="rId6"/>
                        </a:rPr>
                        <a:t>Sublime Text 3</a:t>
                      </a:r>
                      <a:r>
                        <a:rPr lang="en-US" dirty="0" smtClean="0">
                          <a:solidFill>
                            <a:sysClr val="windowText" lastClr="000000"/>
                          </a:solidFill>
                        </a:rPr>
                        <a:t>)</a:t>
                      </a:r>
                      <a:endParaRPr lang="en-US" dirty="0">
                        <a:solidFill>
                          <a:sysClr val="windowText" lastClr="000000"/>
                        </a:solidFill>
                      </a:endParaRPr>
                    </a:p>
                  </a:txBody>
                  <a:tcPr/>
                </a:tc>
                <a:tc>
                  <a:txBody>
                    <a:bodyPr/>
                    <a:lstStyle/>
                    <a:p>
                      <a:r>
                        <a:rPr lang="en-US" dirty="0" smtClean="0">
                          <a:solidFill>
                            <a:sysClr val="windowText" lastClr="000000"/>
                          </a:solidFill>
                        </a:rPr>
                        <a:t>Free,</a:t>
                      </a:r>
                      <a:r>
                        <a:rPr lang="en-US" baseline="0" dirty="0" smtClean="0">
                          <a:solidFill>
                            <a:sysClr val="windowText" lastClr="000000"/>
                          </a:solidFill>
                        </a:rPr>
                        <a:t> auto-highlights and indents once you save file with proper </a:t>
                      </a:r>
                      <a:r>
                        <a:rPr lang="en-US" baseline="0" dirty="0" err="1" smtClean="0">
                          <a:solidFill>
                            <a:sysClr val="windowText" lastClr="000000"/>
                          </a:solidFill>
                        </a:rPr>
                        <a:t>filetype</a:t>
                      </a:r>
                      <a:r>
                        <a:rPr lang="en-US" baseline="0" dirty="0" smtClean="0">
                          <a:solidFill>
                            <a:sysClr val="windowText" lastClr="000000"/>
                          </a:solidFill>
                        </a:rPr>
                        <a:t> (e.g., .</a:t>
                      </a:r>
                      <a:r>
                        <a:rPr lang="en-US" baseline="0" dirty="0" err="1" smtClean="0">
                          <a:solidFill>
                            <a:sysClr val="windowText" lastClr="000000"/>
                          </a:solidFill>
                        </a:rPr>
                        <a:t>js</a:t>
                      </a:r>
                      <a:r>
                        <a:rPr lang="en-US" baseline="0" dirty="0" smtClean="0">
                          <a:solidFill>
                            <a:sysClr val="windowText" lastClr="000000"/>
                          </a:solidFill>
                        </a:rPr>
                        <a:t> for JavaScript), integrates with GitHub, can run partial code blocks</a:t>
                      </a:r>
                      <a:endParaRPr lang="en-US" dirty="0">
                        <a:solidFill>
                          <a:sysClr val="windowText" lastClr="000000"/>
                        </a:solidFill>
                      </a:endParaRPr>
                    </a:p>
                  </a:txBody>
                  <a:tcPr/>
                </a:tc>
              </a:tr>
              <a:tr h="370840">
                <a:tc>
                  <a:txBody>
                    <a:bodyPr/>
                    <a:lstStyle/>
                    <a:p>
                      <a:r>
                        <a:rPr lang="en-US" dirty="0" smtClean="0">
                          <a:solidFill>
                            <a:sysClr val="windowText" lastClr="000000"/>
                          </a:solidFill>
                        </a:rPr>
                        <a:t>Graphical IDEs (e.g., </a:t>
                      </a:r>
                      <a:r>
                        <a:rPr lang="en-US" dirty="0" smtClean="0">
                          <a:solidFill>
                            <a:sysClr val="windowText" lastClr="000000"/>
                          </a:solidFill>
                          <a:hlinkClick r:id="rId7"/>
                        </a:rPr>
                        <a:t>Atom</a:t>
                      </a:r>
                      <a:r>
                        <a:rPr lang="en-US" dirty="0" smtClean="0">
                          <a:solidFill>
                            <a:sysClr val="windowText" lastClr="000000"/>
                          </a:solidFill>
                        </a:rPr>
                        <a:t>)</a:t>
                      </a:r>
                      <a:endParaRPr lang="en-US" dirty="0">
                        <a:solidFill>
                          <a:sysClr val="windowText" lastClr="000000"/>
                        </a:solidFill>
                      </a:endParaRPr>
                    </a:p>
                  </a:txBody>
                  <a:tcPr/>
                </a:tc>
                <a:tc>
                  <a:txBody>
                    <a:bodyPr/>
                    <a:lstStyle/>
                    <a:p>
                      <a:r>
                        <a:rPr lang="en-US" dirty="0" smtClean="0">
                          <a:solidFill>
                            <a:sysClr val="windowText" lastClr="000000"/>
                          </a:solidFill>
                        </a:rPr>
                        <a:t>More bells</a:t>
                      </a:r>
                      <a:r>
                        <a:rPr lang="en-US" baseline="0" dirty="0" smtClean="0">
                          <a:solidFill>
                            <a:sysClr val="windowText" lastClr="000000"/>
                          </a:solidFill>
                        </a:rPr>
                        <a:t> and whistles (e.g., drag and drop code blocks and see results)</a:t>
                      </a:r>
                      <a:endParaRPr lang="en-US" dirty="0">
                        <a:solidFill>
                          <a:sysClr val="windowText" lastClr="000000"/>
                        </a:solidFill>
                      </a:endParaRPr>
                    </a:p>
                  </a:txBody>
                  <a:tcPr/>
                </a:tc>
              </a:tr>
            </a:tbl>
          </a:graphicData>
        </a:graphic>
      </p:graphicFrame>
      <p:sp>
        <p:nvSpPr>
          <p:cNvPr id="8" name="Rectangle 3"/>
          <p:cNvSpPr txBox="1">
            <a:spLocks/>
          </p:cNvSpPr>
          <p:nvPr/>
        </p:nvSpPr>
        <p:spPr bwMode="auto">
          <a:xfrm>
            <a:off x="457200" y="1447800"/>
            <a:ext cx="8382000" cy="16967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nSpc>
                <a:spcPct val="90000"/>
              </a:lnSpc>
            </a:pPr>
            <a:r>
              <a:rPr lang="en-US" sz="1800" kern="0" dirty="0" smtClean="0">
                <a:solidFill>
                  <a:schemeClr val="tx1"/>
                </a:solidFill>
              </a:rPr>
              <a:t>To edit any code or scripts, from simple one-liners to very complex ones, you need a </a:t>
            </a:r>
            <a:r>
              <a:rPr lang="en-US" sz="1800" kern="0" dirty="0" smtClean="0">
                <a:solidFill>
                  <a:schemeClr val="tx1"/>
                </a:solidFill>
                <a:hlinkClick r:id="rId8"/>
              </a:rPr>
              <a:t>source code editor</a:t>
            </a:r>
            <a:r>
              <a:rPr lang="en-US" sz="1800" kern="0" dirty="0" smtClean="0">
                <a:solidFill>
                  <a:schemeClr val="tx1"/>
                </a:solidFill>
              </a:rPr>
              <a:t>, ranging from text editors to graphical IDEs.</a:t>
            </a:r>
          </a:p>
          <a:p>
            <a:pPr>
              <a:lnSpc>
                <a:spcPct val="90000"/>
              </a:lnSpc>
            </a:pPr>
            <a:r>
              <a:rPr lang="en-US" sz="1800" kern="0" dirty="0" smtClean="0">
                <a:solidFill>
                  <a:schemeClr val="tx1"/>
                </a:solidFill>
              </a:rPr>
              <a:t>Perfectly good ones are free, but make sure they support all languages you plan to code in (e.g., </a:t>
            </a:r>
            <a:r>
              <a:rPr lang="en-US" sz="1800" kern="0" dirty="0" err="1" smtClean="0">
                <a:solidFill>
                  <a:schemeClr val="tx1"/>
                </a:solidFill>
                <a:hlinkClick r:id="rId9"/>
              </a:rPr>
              <a:t>PyCharm</a:t>
            </a:r>
            <a:r>
              <a:rPr lang="en-US" sz="1800" kern="0" dirty="0" smtClean="0">
                <a:solidFill>
                  <a:schemeClr val="tx1"/>
                </a:solidFill>
              </a:rPr>
              <a:t> is just for Python).</a:t>
            </a:r>
            <a:endParaRPr lang="en-US" sz="1800" kern="0" dirty="0" smtClean="0"/>
          </a:p>
        </p:txBody>
      </p:sp>
    </p:spTree>
    <p:custDataLst>
      <p:tags r:id="rId1"/>
    </p:custDataLst>
    <p:extLst>
      <p:ext uri="{BB962C8B-B14F-4D97-AF65-F5344CB8AC3E}">
        <p14:creationId xmlns:p14="http://schemas.microsoft.com/office/powerpoint/2010/main" val="14905034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p:cNvSpPr>
          <p:nvPr>
            <p:ph type="title"/>
          </p:nvPr>
        </p:nvSpPr>
        <p:spPr>
          <a:xfrm>
            <a:off x="457200" y="122237"/>
            <a:ext cx="8229600" cy="685800"/>
          </a:xfrm>
        </p:spPr>
        <p:txBody>
          <a:bodyPr/>
          <a:lstStyle/>
          <a:p>
            <a:pPr eaLnBrk="1" hangingPunct="1"/>
            <a:r>
              <a:rPr lang="en-US" dirty="0" smtClean="0"/>
              <a:t>Coding in the browser console</a:t>
            </a:r>
          </a:p>
        </p:txBody>
      </p:sp>
      <p:sp>
        <p:nvSpPr>
          <p:cNvPr id="16390" name="Rectangle 3"/>
          <p:cNvSpPr>
            <a:spLocks noGrp="1"/>
          </p:cNvSpPr>
          <p:nvPr>
            <p:ph idx="1"/>
          </p:nvPr>
        </p:nvSpPr>
        <p:spPr>
          <a:xfrm>
            <a:off x="457200" y="1112837"/>
            <a:ext cx="8382000" cy="4906963"/>
          </a:xfrm>
        </p:spPr>
        <p:txBody>
          <a:bodyPr/>
          <a:lstStyle/>
          <a:p>
            <a:pPr>
              <a:lnSpc>
                <a:spcPct val="90000"/>
              </a:lnSpc>
            </a:pPr>
            <a:r>
              <a:rPr lang="en-US" sz="2000" dirty="0"/>
              <a:t>Right click anywhere in your browser and select Inspect (or Inspect Element), then click Console tab (shortcut is Ctrl + Shift + </a:t>
            </a:r>
            <a:r>
              <a:rPr lang="en-US" sz="2000" dirty="0" err="1"/>
              <a:t>i</a:t>
            </a:r>
            <a:r>
              <a:rPr lang="en-US" sz="2000" dirty="0"/>
              <a:t>)</a:t>
            </a:r>
          </a:p>
          <a:p>
            <a:pPr>
              <a:lnSpc>
                <a:spcPct val="90000"/>
              </a:lnSpc>
            </a:pPr>
            <a:r>
              <a:rPr lang="en-US" sz="2000" dirty="0"/>
              <a:t>Type or copy/paste one or more lines at a time. When you hit Enter key, the snippet of code since your last Enter will be invoked, but will be able to take advantage of previously-entered code (e.g., values of pre-existing variables remain)</a:t>
            </a:r>
          </a:p>
          <a:p>
            <a:pPr>
              <a:lnSpc>
                <a:spcPct val="90000"/>
              </a:lnSpc>
            </a:pPr>
            <a:r>
              <a:rPr lang="en-US" sz="2000" dirty="0"/>
              <a:t>If you run out of space, press </a:t>
            </a:r>
            <a:r>
              <a:rPr lang="en-US" sz="2000" dirty="0" err="1"/>
              <a:t>Ctrl+L</a:t>
            </a:r>
            <a:r>
              <a:rPr lang="en-US" sz="2000" dirty="0"/>
              <a:t> to clear console (or click circle icon with diagonal line through it)</a:t>
            </a:r>
          </a:p>
          <a:p>
            <a:pPr>
              <a:lnSpc>
                <a:spcPct val="90000"/>
              </a:lnSpc>
            </a:pPr>
            <a:r>
              <a:rPr lang="en-US" sz="2000" dirty="0">
                <a:hlinkClick r:id="rId4"/>
              </a:rPr>
              <a:t>Getting started with the console</a:t>
            </a:r>
            <a:r>
              <a:rPr lang="en-US" sz="2000" dirty="0"/>
              <a:t> (Chrome developer tools section)</a:t>
            </a:r>
          </a:p>
          <a:p>
            <a:pPr>
              <a:lnSpc>
                <a:spcPct val="90000"/>
              </a:lnSpc>
            </a:pPr>
            <a:endParaRPr lang="en-US" sz="2000" dirty="0"/>
          </a:p>
          <a:p>
            <a:pPr marL="0" indent="0">
              <a:lnSpc>
                <a:spcPct val="90000"/>
              </a:lnSpc>
              <a:buNone/>
            </a:pPr>
            <a:r>
              <a:rPr lang="en-US" sz="2000" dirty="0" smtClean="0"/>
              <a:t>If your code works well, you’ll want to save it as a .</a:t>
            </a:r>
            <a:r>
              <a:rPr lang="en-US" sz="2000" dirty="0" err="1" smtClean="0"/>
              <a:t>js</a:t>
            </a:r>
            <a:r>
              <a:rPr lang="en-US" sz="2000" dirty="0" smtClean="0"/>
              <a:t> file to make it easy to create variations later (e.g., use Sublime Text 3) and/or as a bookmarklet in your browser (for running it easily).</a:t>
            </a:r>
          </a:p>
          <a:p>
            <a:pPr marL="0" indent="0">
              <a:lnSpc>
                <a:spcPct val="90000"/>
              </a:lnSpc>
              <a:buNone/>
            </a:pPr>
            <a:endParaRPr lang="en-US" sz="2000" dirty="0"/>
          </a:p>
          <a:p>
            <a:pPr marL="0" indent="0">
              <a:lnSpc>
                <a:spcPct val="90000"/>
              </a:lnSpc>
              <a:buNone/>
            </a:pPr>
            <a:r>
              <a:rPr lang="en-US" sz="2000" dirty="0" smtClean="0"/>
              <a:t>To share 1 or a set of bookmarklets with others (ideal if they just want to run and not code them), use a free tool like </a:t>
            </a:r>
            <a:r>
              <a:rPr lang="en-US" sz="2000" dirty="0">
                <a:hlinkClick r:id="rId5"/>
              </a:rPr>
              <a:t>Bookmarklet Combiner</a:t>
            </a:r>
            <a:r>
              <a:rPr lang="en-US" sz="2000" dirty="0"/>
              <a:t> </a:t>
            </a:r>
            <a:endParaRPr lang="en-US" sz="2000" dirty="0" smtClean="0"/>
          </a:p>
        </p:txBody>
      </p:sp>
      <p:sp>
        <p:nvSpPr>
          <p:cNvPr id="6" name="Slide Number Placeholder 5"/>
          <p:cNvSpPr>
            <a:spLocks noGrp="1"/>
          </p:cNvSpPr>
          <p:nvPr>
            <p:ph type="sldNum" sz="quarter" idx="4"/>
          </p:nvPr>
        </p:nvSpPr>
        <p:spPr>
          <a:prstGeom prst="rect">
            <a:avLst/>
          </a:prstGeom>
        </p:spPr>
        <p:txBody>
          <a:bodyPr/>
          <a:lstStyle/>
          <a:p>
            <a:pPr>
              <a:defRPr/>
            </a:pPr>
            <a:fld id="{2088C90A-9272-48CA-8C17-EC6242AFD44F}" type="slidenum">
              <a:rPr lang="en-US"/>
              <a:pPr>
                <a:defRPr/>
              </a:pPr>
              <a:t>7</a:t>
            </a:fld>
            <a:endParaRPr lang="en-US"/>
          </a:p>
        </p:txBody>
      </p:sp>
    </p:spTree>
    <p:custDataLst>
      <p:tags r:id="rId1"/>
    </p:custDataLst>
    <p:extLst>
      <p:ext uri="{BB962C8B-B14F-4D97-AF65-F5344CB8AC3E}">
        <p14:creationId xmlns:p14="http://schemas.microsoft.com/office/powerpoint/2010/main" val="41244014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534400" cy="685800"/>
          </a:xfrm>
        </p:spPr>
        <p:txBody>
          <a:bodyPr/>
          <a:lstStyle/>
          <a:p>
            <a:r>
              <a:rPr lang="en-US" dirty="0" smtClean="0"/>
              <a:t>Example: LI Recruiter project optimal view</a:t>
            </a:r>
            <a:endParaRPr lang="en-US" dirty="0"/>
          </a:p>
        </p:txBody>
      </p:sp>
      <p:sp>
        <p:nvSpPr>
          <p:cNvPr id="3" name="Content Placeholder 2"/>
          <p:cNvSpPr>
            <a:spLocks noGrp="1"/>
          </p:cNvSpPr>
          <p:nvPr>
            <p:ph idx="1"/>
          </p:nvPr>
        </p:nvSpPr>
        <p:spPr>
          <a:xfrm>
            <a:off x="414338" y="990601"/>
            <a:ext cx="8577262" cy="1371600"/>
          </a:xfrm>
        </p:spPr>
        <p:txBody>
          <a:bodyPr/>
          <a:lstStyle/>
          <a:p>
            <a:pPr marL="0" indent="0">
              <a:buNone/>
            </a:pPr>
            <a:r>
              <a:rPr lang="en-US" sz="1600" dirty="0" smtClean="0"/>
              <a:t>Most LinkedIn Recruiter project folders have this URL format &amp; only display 25 profiles/page:</a:t>
            </a:r>
          </a:p>
          <a:p>
            <a:pPr marL="0" indent="0">
              <a:buNone/>
            </a:pPr>
            <a:r>
              <a:rPr lang="en-US" sz="1600" dirty="0" smtClean="0">
                <a:hlinkClick r:id="rId2"/>
              </a:rPr>
              <a:t>https</a:t>
            </a:r>
            <a:r>
              <a:rPr lang="en-US" sz="1600" dirty="0">
                <a:hlinkClick r:id="rId2"/>
              </a:rPr>
              <a:t>://</a:t>
            </a:r>
            <a:r>
              <a:rPr lang="en-US" sz="1600" dirty="0" smtClean="0">
                <a:hlinkClick r:id="rId2"/>
              </a:rPr>
              <a:t>www.linkedin.com/recruiter/projects/1014475111?projectId=1014475111</a:t>
            </a:r>
            <a:endParaRPr lang="en-US" sz="1600" dirty="0" smtClean="0"/>
          </a:p>
          <a:p>
            <a:pPr marL="0" indent="0">
              <a:buNone/>
            </a:pPr>
            <a:r>
              <a:rPr lang="en-US" sz="1600" dirty="0" smtClean="0"/>
              <a:t>But what we would like is this layout which allows up to 500 per page:</a:t>
            </a:r>
          </a:p>
          <a:p>
            <a:pPr marL="0" indent="0">
              <a:buNone/>
            </a:pPr>
            <a:r>
              <a:rPr lang="en-US" sz="1600" dirty="0">
                <a:hlinkClick r:id="rId3"/>
              </a:rPr>
              <a:t>https://</a:t>
            </a:r>
            <a:r>
              <a:rPr lang="en-US" sz="1600" dirty="0" smtClean="0">
                <a:hlinkClick r:id="rId3"/>
              </a:rPr>
              <a:t>www.linkedin.com/cap/project/savedProfiles/1014475111?offset=0&amp;max=500</a:t>
            </a:r>
            <a:endParaRPr lang="en-US" sz="1600" dirty="0" smtClean="0"/>
          </a:p>
          <a:p>
            <a:pPr marL="0" indent="0">
              <a:buNone/>
            </a:pPr>
            <a:r>
              <a:rPr lang="en-US" sz="1600" dirty="0" smtClean="0"/>
              <a:t>How can we instantly change that with a bookmarklet?</a:t>
            </a:r>
          </a:p>
        </p:txBody>
      </p:sp>
      <p:sp>
        <p:nvSpPr>
          <p:cNvPr id="5" name="Slide Number Placeholder 4"/>
          <p:cNvSpPr>
            <a:spLocks noGrp="1"/>
          </p:cNvSpPr>
          <p:nvPr>
            <p:ph type="sldNum" sz="quarter" idx="4"/>
          </p:nvPr>
        </p:nvSpPr>
        <p:spPr/>
        <p:txBody>
          <a:bodyPr/>
          <a:lstStyle/>
          <a:p>
            <a:fld id="{B76D5A60-14C5-4312-9CC4-61DE7CC59792}" type="slidenum">
              <a:rPr lang="en-US" smtClean="0"/>
              <a:pPr/>
              <a:t>8</a:t>
            </a:fld>
            <a:endParaRPr lang="en-US" dirty="0"/>
          </a:p>
        </p:txBody>
      </p:sp>
      <p:sp>
        <p:nvSpPr>
          <p:cNvPr id="8" name="Content Placeholder 2"/>
          <p:cNvSpPr txBox="1">
            <a:spLocks/>
          </p:cNvSpPr>
          <p:nvPr/>
        </p:nvSpPr>
        <p:spPr bwMode="auto">
          <a:xfrm>
            <a:off x="457200" y="2743200"/>
            <a:ext cx="4724400" cy="563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600" kern="0" dirty="0" smtClean="0"/>
              <a:t>1. Inside our </a:t>
            </a:r>
            <a:r>
              <a:rPr lang="en-US" sz="1600" kern="0" dirty="0" err="1" smtClean="0"/>
              <a:t>javascript</a:t>
            </a:r>
            <a:r>
              <a:rPr lang="en-US" sz="1600" kern="0" dirty="0" smtClean="0"/>
              <a:t> function, we will declare a variable to represent the current page location (URL) and one for where we want to go</a:t>
            </a:r>
          </a:p>
          <a:p>
            <a:pPr marL="0" indent="0">
              <a:buFontTx/>
              <a:buNone/>
            </a:pPr>
            <a:r>
              <a:rPr lang="en-US" sz="1600" kern="0" dirty="0" err="1" smtClean="0">
                <a:solidFill>
                  <a:srgbClr val="FFC000"/>
                </a:solidFill>
              </a:rPr>
              <a:t>var</a:t>
            </a:r>
            <a:r>
              <a:rPr lang="en-US" sz="1600" kern="0" dirty="0" smtClean="0">
                <a:solidFill>
                  <a:srgbClr val="FFC000"/>
                </a:solidFill>
              </a:rPr>
              <a:t> h=</a:t>
            </a:r>
            <a:r>
              <a:rPr lang="en-US" sz="1600" kern="0" dirty="0" err="1" smtClean="0">
                <a:solidFill>
                  <a:srgbClr val="FFC000"/>
                </a:solidFill>
              </a:rPr>
              <a:t>location.href</a:t>
            </a:r>
            <a:r>
              <a:rPr lang="en-US" sz="1600" kern="0" dirty="0" smtClean="0">
                <a:solidFill>
                  <a:srgbClr val="FFC000"/>
                </a:solidFill>
              </a:rPr>
              <a:t>, </a:t>
            </a:r>
            <a:r>
              <a:rPr lang="en-US" sz="1600" kern="0" dirty="0" err="1" smtClean="0">
                <a:solidFill>
                  <a:srgbClr val="FFC000"/>
                </a:solidFill>
              </a:rPr>
              <a:t>loc</a:t>
            </a:r>
            <a:r>
              <a:rPr lang="en-US" sz="1600" kern="0" dirty="0" smtClean="0">
                <a:solidFill>
                  <a:srgbClr val="FFC000"/>
                </a:solidFill>
              </a:rPr>
              <a:t>;</a:t>
            </a:r>
          </a:p>
          <a:p>
            <a:pPr marL="0" indent="0">
              <a:buFontTx/>
              <a:buNone/>
            </a:pPr>
            <a:endParaRPr lang="en-US" sz="1600" kern="0" dirty="0" smtClean="0"/>
          </a:p>
          <a:p>
            <a:pPr marL="0" indent="0">
              <a:buFontTx/>
              <a:buNone/>
            </a:pPr>
            <a:r>
              <a:rPr lang="en-US" sz="1600" kern="0" dirty="0" smtClean="0"/>
              <a:t>2. Then we want to split that URL at the </a:t>
            </a:r>
            <a:r>
              <a:rPr lang="en-US" sz="1600" kern="0" dirty="0" err="1" smtClean="0"/>
              <a:t>questionmark</a:t>
            </a:r>
            <a:r>
              <a:rPr lang="en-US" sz="1600" kern="0" dirty="0" smtClean="0"/>
              <a:t>, because we only need the part preceding ?:</a:t>
            </a:r>
          </a:p>
          <a:p>
            <a:pPr marL="0" indent="0">
              <a:buFontTx/>
              <a:buNone/>
            </a:pPr>
            <a:r>
              <a:rPr lang="en-US" sz="1600" kern="0" dirty="0" smtClean="0">
                <a:solidFill>
                  <a:srgbClr val="FFC000"/>
                </a:solidFill>
              </a:rPr>
              <a:t>h=</a:t>
            </a:r>
            <a:r>
              <a:rPr lang="en-US" sz="1600" kern="0" dirty="0" err="1" smtClean="0">
                <a:solidFill>
                  <a:srgbClr val="FFC000"/>
                </a:solidFill>
              </a:rPr>
              <a:t>h.split</a:t>
            </a:r>
            <a:r>
              <a:rPr lang="en-US" sz="1600" kern="0" dirty="0" smtClean="0">
                <a:solidFill>
                  <a:srgbClr val="FFC000"/>
                </a:solidFill>
              </a:rPr>
              <a:t>('?');</a:t>
            </a:r>
          </a:p>
          <a:p>
            <a:pPr marL="0" indent="0">
              <a:buFontTx/>
              <a:buNone/>
            </a:pPr>
            <a:endParaRPr lang="en-US" sz="1600" kern="0" dirty="0" smtClean="0"/>
          </a:p>
          <a:p>
            <a:pPr marL="0" indent="0">
              <a:buFontTx/>
              <a:buNone/>
            </a:pPr>
            <a:r>
              <a:rPr lang="en-US" sz="1600" kern="0" dirty="0" smtClean="0"/>
              <a:t>3. This creates an array, where the first part is called [0], the second is [1], etc.</a:t>
            </a:r>
          </a:p>
          <a:p>
            <a:pPr marL="0" indent="0">
              <a:buFontTx/>
              <a:buNone/>
            </a:pPr>
            <a:r>
              <a:rPr lang="en-US" sz="1600" kern="0" dirty="0" err="1" smtClean="0">
                <a:solidFill>
                  <a:srgbClr val="FFC000"/>
                </a:solidFill>
              </a:rPr>
              <a:t>loc</a:t>
            </a:r>
            <a:r>
              <a:rPr lang="en-US" sz="1600" kern="0" dirty="0" smtClean="0">
                <a:solidFill>
                  <a:srgbClr val="FFC000"/>
                </a:solidFill>
              </a:rPr>
              <a:t>=h[0];</a:t>
            </a:r>
          </a:p>
        </p:txBody>
      </p:sp>
      <p:sp>
        <p:nvSpPr>
          <p:cNvPr id="9" name="Content Placeholder 2"/>
          <p:cNvSpPr txBox="1">
            <a:spLocks/>
          </p:cNvSpPr>
          <p:nvPr/>
        </p:nvSpPr>
        <p:spPr bwMode="auto">
          <a:xfrm>
            <a:off x="5562600" y="2743199"/>
            <a:ext cx="3200400" cy="563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600" kern="0" dirty="0" smtClean="0"/>
              <a:t>4. Now we replace part of the string with the correct URL format:</a:t>
            </a:r>
          </a:p>
          <a:p>
            <a:pPr marL="0" indent="0">
              <a:buFontTx/>
              <a:buNone/>
            </a:pPr>
            <a:r>
              <a:rPr lang="en-US" sz="1600" kern="0" dirty="0" err="1" smtClean="0">
                <a:solidFill>
                  <a:srgbClr val="FFC000"/>
                </a:solidFill>
              </a:rPr>
              <a:t>loc</a:t>
            </a:r>
            <a:r>
              <a:rPr lang="en-US" sz="1600" kern="0" dirty="0" smtClean="0">
                <a:solidFill>
                  <a:srgbClr val="FFC000"/>
                </a:solidFill>
              </a:rPr>
              <a:t>=</a:t>
            </a:r>
            <a:r>
              <a:rPr lang="en-US" sz="1600" kern="0" dirty="0" err="1" smtClean="0">
                <a:solidFill>
                  <a:srgbClr val="FFC000"/>
                </a:solidFill>
              </a:rPr>
              <a:t>loc.replace</a:t>
            </a:r>
            <a:r>
              <a:rPr lang="en-US" sz="1600" kern="0" dirty="0">
                <a:solidFill>
                  <a:srgbClr val="FFC000"/>
                </a:solidFill>
              </a:rPr>
              <a:t>(</a:t>
            </a:r>
            <a:r>
              <a:rPr lang="en-US" sz="1600" kern="0" dirty="0" smtClean="0">
                <a:solidFill>
                  <a:srgbClr val="FFC000"/>
                </a:solidFill>
              </a:rPr>
              <a:t>'recruiter/projects</a:t>
            </a:r>
            <a:r>
              <a:rPr lang="en-US" sz="1600" kern="0" dirty="0">
                <a:solidFill>
                  <a:srgbClr val="FFC000"/>
                </a:solidFill>
              </a:rPr>
              <a:t>/',</a:t>
            </a:r>
            <a:r>
              <a:rPr lang="en-US" sz="1600" kern="0" dirty="0" smtClean="0">
                <a:solidFill>
                  <a:srgbClr val="FFC000"/>
                </a:solidFill>
              </a:rPr>
              <a:t>'cap/project/</a:t>
            </a:r>
            <a:r>
              <a:rPr lang="en-US" sz="1600" kern="0" dirty="0" err="1" smtClean="0">
                <a:solidFill>
                  <a:srgbClr val="FFC000"/>
                </a:solidFill>
              </a:rPr>
              <a:t>savedProfiles</a:t>
            </a:r>
            <a:r>
              <a:rPr lang="en-US" sz="1600" kern="0" dirty="0" smtClean="0">
                <a:solidFill>
                  <a:srgbClr val="FFC000"/>
                </a:solidFill>
              </a:rPr>
              <a:t>/');</a:t>
            </a:r>
          </a:p>
          <a:p>
            <a:pPr marL="0" indent="0">
              <a:buFontTx/>
              <a:buNone/>
            </a:pPr>
            <a:endParaRPr lang="en-US" sz="1600" kern="0" dirty="0" smtClean="0"/>
          </a:p>
          <a:p>
            <a:pPr marL="0" indent="0">
              <a:buFontTx/>
              <a:buNone/>
            </a:pPr>
            <a:r>
              <a:rPr lang="en-US" sz="1600" kern="0" dirty="0" smtClean="0"/>
              <a:t>5. Then append the part to show up to 500:</a:t>
            </a:r>
            <a:endParaRPr lang="en-US" sz="1600" kern="0" dirty="0"/>
          </a:p>
          <a:p>
            <a:pPr marL="0" indent="0">
              <a:buFontTx/>
              <a:buNone/>
            </a:pPr>
            <a:r>
              <a:rPr lang="en-US" sz="1600" kern="0" dirty="0" err="1" smtClean="0">
                <a:solidFill>
                  <a:srgbClr val="FFC000"/>
                </a:solidFill>
              </a:rPr>
              <a:t>loc</a:t>
            </a:r>
            <a:r>
              <a:rPr lang="en-US" sz="1600" kern="0" dirty="0" smtClean="0">
                <a:solidFill>
                  <a:srgbClr val="FFC000"/>
                </a:solidFill>
              </a:rPr>
              <a:t>=</a:t>
            </a:r>
            <a:r>
              <a:rPr lang="en-US" sz="1600" kern="0" dirty="0" err="1" smtClean="0">
                <a:solidFill>
                  <a:srgbClr val="FFC000"/>
                </a:solidFill>
              </a:rPr>
              <a:t>loc</a:t>
            </a:r>
            <a:r>
              <a:rPr lang="en-US" sz="1600" kern="0" dirty="0">
                <a:solidFill>
                  <a:srgbClr val="FFC000"/>
                </a:solidFill>
              </a:rPr>
              <a:t>+'?offset=0&amp;max=500</a:t>
            </a:r>
            <a:r>
              <a:rPr lang="en-US" sz="1600" kern="0" dirty="0" smtClean="0">
                <a:solidFill>
                  <a:srgbClr val="FFC000"/>
                </a:solidFill>
              </a:rPr>
              <a:t>';</a:t>
            </a:r>
          </a:p>
          <a:p>
            <a:pPr marL="0" indent="0">
              <a:buFontTx/>
              <a:buNone/>
            </a:pPr>
            <a:endParaRPr lang="en-US" sz="1600" kern="0" dirty="0"/>
          </a:p>
          <a:p>
            <a:pPr marL="0" indent="0">
              <a:buFontTx/>
              <a:buNone/>
            </a:pPr>
            <a:r>
              <a:rPr lang="en-US" sz="1600" kern="0" dirty="0" smtClean="0"/>
              <a:t>Let’s test it in the Console!</a:t>
            </a:r>
          </a:p>
        </p:txBody>
      </p:sp>
    </p:spTree>
    <p:extLst>
      <p:ext uri="{BB962C8B-B14F-4D97-AF65-F5344CB8AC3E}">
        <p14:creationId xmlns:p14="http://schemas.microsoft.com/office/powerpoint/2010/main" val="1864888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534400" cy="685800"/>
          </a:xfrm>
        </p:spPr>
        <p:txBody>
          <a:bodyPr/>
          <a:lstStyle/>
          <a:p>
            <a:r>
              <a:rPr lang="en-US" dirty="0" smtClean="0"/>
              <a:t>Example: LI Recruiter view (cont.)</a:t>
            </a:r>
            <a:endParaRPr lang="en-US" dirty="0"/>
          </a:p>
        </p:txBody>
      </p:sp>
      <p:sp>
        <p:nvSpPr>
          <p:cNvPr id="3" name="Content Placeholder 2"/>
          <p:cNvSpPr>
            <a:spLocks noGrp="1"/>
          </p:cNvSpPr>
          <p:nvPr>
            <p:ph idx="1"/>
          </p:nvPr>
        </p:nvSpPr>
        <p:spPr>
          <a:xfrm>
            <a:off x="414338" y="990600"/>
            <a:ext cx="3090862" cy="5333999"/>
          </a:xfrm>
        </p:spPr>
        <p:txBody>
          <a:bodyPr/>
          <a:lstStyle/>
          <a:p>
            <a:pPr marL="0" indent="0">
              <a:buNone/>
            </a:pPr>
            <a:r>
              <a:rPr lang="en-US" sz="1600" dirty="0" smtClean="0"/>
              <a:t>Bring up the browser console with </a:t>
            </a:r>
            <a:r>
              <a:rPr lang="en-US" sz="1600" dirty="0" err="1" smtClean="0"/>
              <a:t>Ctrl+Shift+i</a:t>
            </a:r>
            <a:r>
              <a:rPr lang="en-US" sz="1600" dirty="0" smtClean="0"/>
              <a:t> (or just right click anywhere on the page and select Inspect, then click Console).</a:t>
            </a:r>
          </a:p>
          <a:p>
            <a:pPr marL="0" indent="0">
              <a:buNone/>
            </a:pPr>
            <a:endParaRPr lang="en-US" sz="1600" dirty="0" smtClean="0"/>
          </a:p>
          <a:p>
            <a:pPr marL="0" indent="0">
              <a:buFontTx/>
              <a:buNone/>
            </a:pPr>
            <a:r>
              <a:rPr lang="en-US" sz="1600" dirty="0" err="1"/>
              <a:t>javascript</a:t>
            </a:r>
            <a:r>
              <a:rPr lang="en-US" sz="1600" dirty="0"/>
              <a:t>:(function(){</a:t>
            </a:r>
          </a:p>
          <a:p>
            <a:pPr marL="0" indent="0">
              <a:buFontTx/>
              <a:buNone/>
            </a:pPr>
            <a:r>
              <a:rPr lang="en-US" sz="1600" dirty="0" err="1"/>
              <a:t>var</a:t>
            </a:r>
            <a:r>
              <a:rPr lang="en-US" sz="1600" dirty="0"/>
              <a:t> h=</a:t>
            </a:r>
            <a:r>
              <a:rPr lang="en-US" sz="1600" dirty="0" err="1"/>
              <a:t>location.href</a:t>
            </a:r>
            <a:r>
              <a:rPr lang="en-US" sz="1600" dirty="0"/>
              <a:t>;</a:t>
            </a:r>
          </a:p>
          <a:p>
            <a:pPr marL="0" indent="0">
              <a:buFontTx/>
              <a:buNone/>
            </a:pPr>
            <a:r>
              <a:rPr lang="en-US" sz="1600" dirty="0"/>
              <a:t>h=</a:t>
            </a:r>
            <a:r>
              <a:rPr lang="en-US" sz="1600" dirty="0" err="1"/>
              <a:t>h.split</a:t>
            </a:r>
            <a:r>
              <a:rPr lang="en-US" sz="1600" dirty="0"/>
              <a:t>('?');</a:t>
            </a:r>
          </a:p>
          <a:p>
            <a:pPr marL="0" indent="0">
              <a:buFontTx/>
              <a:buNone/>
            </a:pPr>
            <a:r>
              <a:rPr lang="en-US" sz="1600" dirty="0" err="1"/>
              <a:t>loc</a:t>
            </a:r>
            <a:r>
              <a:rPr lang="en-US" sz="1600" dirty="0"/>
              <a:t>=h[0];</a:t>
            </a:r>
          </a:p>
          <a:p>
            <a:pPr marL="0" indent="0">
              <a:buFontTx/>
              <a:buNone/>
            </a:pPr>
            <a:r>
              <a:rPr lang="en-US" sz="1600" dirty="0" err="1"/>
              <a:t>loc</a:t>
            </a:r>
            <a:r>
              <a:rPr lang="en-US" sz="1600" dirty="0"/>
              <a:t>=</a:t>
            </a:r>
            <a:r>
              <a:rPr lang="en-US" sz="1600" dirty="0" err="1"/>
              <a:t>loc.replace</a:t>
            </a:r>
            <a:r>
              <a:rPr lang="en-US" sz="1600" dirty="0"/>
              <a:t>('recruiter/projects/','cap/project/</a:t>
            </a:r>
            <a:r>
              <a:rPr lang="en-US" sz="1600" dirty="0" err="1"/>
              <a:t>savedProfiles</a:t>
            </a:r>
            <a:r>
              <a:rPr lang="en-US" sz="1600" dirty="0"/>
              <a:t>/');</a:t>
            </a:r>
          </a:p>
          <a:p>
            <a:pPr marL="0" indent="0">
              <a:buFontTx/>
              <a:buNone/>
            </a:pPr>
            <a:r>
              <a:rPr lang="en-US" sz="1600" dirty="0" err="1"/>
              <a:t>loc</a:t>
            </a:r>
            <a:r>
              <a:rPr lang="en-US" sz="1600" dirty="0"/>
              <a:t>=</a:t>
            </a:r>
            <a:r>
              <a:rPr lang="en-US" sz="1600" dirty="0" err="1"/>
              <a:t>loc</a:t>
            </a:r>
            <a:r>
              <a:rPr lang="en-US" sz="1600" dirty="0"/>
              <a:t>+'?offset=0&amp;max=500';</a:t>
            </a:r>
          </a:p>
          <a:p>
            <a:pPr marL="0" indent="0">
              <a:buFontTx/>
              <a:buNone/>
            </a:pPr>
            <a:r>
              <a:rPr lang="en-US" sz="1600" dirty="0" err="1"/>
              <a:t>location.replace</a:t>
            </a:r>
            <a:r>
              <a:rPr lang="en-US" sz="1600" dirty="0"/>
              <a:t>(</a:t>
            </a:r>
            <a:r>
              <a:rPr lang="en-US" sz="1600" dirty="0" err="1"/>
              <a:t>loc</a:t>
            </a:r>
            <a:r>
              <a:rPr lang="en-US" sz="1600" dirty="0"/>
              <a:t>);</a:t>
            </a:r>
          </a:p>
          <a:p>
            <a:pPr marL="0" indent="0">
              <a:buFontTx/>
              <a:buNone/>
            </a:pPr>
            <a:r>
              <a:rPr lang="en-US" sz="1600" dirty="0"/>
              <a:t>})()</a:t>
            </a:r>
          </a:p>
          <a:p>
            <a:pPr marL="0" indent="0">
              <a:buNone/>
            </a:pPr>
            <a:endParaRPr lang="en-US" sz="1600" dirty="0"/>
          </a:p>
          <a:p>
            <a:pPr marL="0" indent="0">
              <a:buNone/>
            </a:pPr>
            <a:r>
              <a:rPr lang="en-US" sz="1600" dirty="0" smtClean="0"/>
              <a:t>Copy/paste all the code down at the bottom to the right of the &gt; prompt, then hit the Enter key</a:t>
            </a:r>
          </a:p>
          <a:p>
            <a:pPr marL="0" indent="0">
              <a:buNone/>
            </a:pPr>
            <a:endParaRPr lang="en-US" sz="1600" dirty="0"/>
          </a:p>
          <a:p>
            <a:pPr marL="0" indent="0">
              <a:buFontTx/>
              <a:buNone/>
            </a:pPr>
            <a:endParaRPr lang="en-US" sz="1600" dirty="0"/>
          </a:p>
        </p:txBody>
      </p:sp>
      <p:sp>
        <p:nvSpPr>
          <p:cNvPr id="5" name="Slide Number Placeholder 4"/>
          <p:cNvSpPr>
            <a:spLocks noGrp="1"/>
          </p:cNvSpPr>
          <p:nvPr>
            <p:ph type="sldNum" sz="quarter" idx="4"/>
          </p:nvPr>
        </p:nvSpPr>
        <p:spPr/>
        <p:txBody>
          <a:bodyPr/>
          <a:lstStyle/>
          <a:p>
            <a:fld id="{B76D5A60-14C5-4312-9CC4-61DE7CC59792}" type="slidenum">
              <a:rPr lang="en-US" smtClean="0"/>
              <a:pPr/>
              <a:t>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5312" y="1295400"/>
            <a:ext cx="4552950" cy="4181475"/>
          </a:xfrm>
          <a:prstGeom prst="rect">
            <a:avLst/>
          </a:prstGeom>
        </p:spPr>
      </p:pic>
      <p:sp>
        <p:nvSpPr>
          <p:cNvPr id="6" name="Right Arrow 5"/>
          <p:cNvSpPr/>
          <p:nvPr/>
        </p:nvSpPr>
        <p:spPr>
          <a:xfrm rot="18146572">
            <a:off x="3218232" y="5050683"/>
            <a:ext cx="1603033" cy="381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30391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2.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3.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4.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5.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6.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7.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ags/tag8.xml><?xml version="1.0" encoding="utf-8"?>
<p:tagLst xmlns:a="http://schemas.openxmlformats.org/drawingml/2006/main" xmlns:r="http://schemas.openxmlformats.org/officeDocument/2006/relationships" xmlns:p="http://schemas.openxmlformats.org/presentationml/2006/main">
  <p:tag name="POINTS" val="0"/>
  <p:tag name="TIME" val="15"/>
  <p:tag name="QUESTION" val="1"/>
</p:tagLst>
</file>

<file path=ppt/theme/theme1.xml><?xml version="1.0" encoding="utf-8"?>
<a:theme xmlns:a="http://schemas.openxmlformats.org/drawingml/2006/main" name="ACES Educational Webinar Series">
  <a:themeElements>
    <a:clrScheme name="">
      <a:dk1>
        <a:srgbClr val="FFFFFF"/>
      </a:dk1>
      <a:lt1>
        <a:srgbClr val="FFFFFF"/>
      </a:lt1>
      <a:dk2>
        <a:srgbClr val="FFCC00"/>
      </a:dk2>
      <a:lt2>
        <a:srgbClr val="808080"/>
      </a:lt2>
      <a:accent1>
        <a:srgbClr val="BBE0E3"/>
      </a:accent1>
      <a:accent2>
        <a:srgbClr val="333399"/>
      </a:accent2>
      <a:accent3>
        <a:srgbClr val="FFFFFF"/>
      </a:accent3>
      <a:accent4>
        <a:srgbClr val="DADADA"/>
      </a:accent4>
      <a:accent5>
        <a:srgbClr val="DAEDEF"/>
      </a:accent5>
      <a:accent6>
        <a:srgbClr val="2D2D8A"/>
      </a:accent6>
      <a:hlink>
        <a:srgbClr val="FFCC00"/>
      </a:hlink>
      <a:folHlink>
        <a:srgbClr val="FF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66FF33"/>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CC"/>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CFFFF"/>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FFFFFF"/>
        </a:dk1>
        <a:lt1>
          <a:srgbClr val="FFFFFF"/>
        </a:lt1>
        <a:dk2>
          <a:srgbClr val="000000"/>
        </a:dk2>
        <a:lt2>
          <a:srgbClr val="808080"/>
        </a:lt2>
        <a:accent1>
          <a:srgbClr val="BBE0E3"/>
        </a:accent1>
        <a:accent2>
          <a:srgbClr val="333399"/>
        </a:accent2>
        <a:accent3>
          <a:srgbClr val="FFFFFF"/>
        </a:accent3>
        <a:accent4>
          <a:srgbClr val="DADADA"/>
        </a:accent4>
        <a:accent5>
          <a:srgbClr val="DAEDEF"/>
        </a:accent5>
        <a:accent6>
          <a:srgbClr val="2D2D8A"/>
        </a:accent6>
        <a:hlink>
          <a:srgbClr val="FFCC00"/>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ACES Educational Webinar Series</Template>
  <TotalTime>13655</TotalTime>
  <Words>4845</Words>
  <Application>Microsoft Office PowerPoint</Application>
  <PresentationFormat>On-screen Show (4:3)</PresentationFormat>
  <Paragraphs>408</Paragraphs>
  <Slides>35</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Times New Roman</vt:lpstr>
      <vt:lpstr>ACES Educational Webinar Series</vt:lpstr>
      <vt:lpstr>PowerPoint Presentation</vt:lpstr>
      <vt:lpstr>Who Is Glenn Gutmacher?</vt:lpstr>
      <vt:lpstr>What are bookmarklets, anyway?</vt:lpstr>
      <vt:lpstr>Bookmarklets vs. Extensions</vt:lpstr>
      <vt:lpstr>Example: Find All Emails on Page</vt:lpstr>
      <vt:lpstr>Where can you customize bookmarklets &amp; code JavaScript on your computer?</vt:lpstr>
      <vt:lpstr>Coding in the browser console</vt:lpstr>
      <vt:lpstr>Example: LI Recruiter project optimal view</vt:lpstr>
      <vt:lpstr>Example: LI Recruiter view (cont.)</vt:lpstr>
      <vt:lpstr>Example: LI Recruiter view (cont.)</vt:lpstr>
      <vt:lpstr>Convert your favorite search into a bookmarklet</vt:lpstr>
      <vt:lpstr>Convert your favorite search into a bookmarklet</vt:lpstr>
      <vt:lpstr>Convert your favorite search (cont.)</vt:lpstr>
      <vt:lpstr>Convert your favorite search (cont.)</vt:lpstr>
      <vt:lpstr>Where do you want your output to go?</vt:lpstr>
      <vt:lpstr>Example: Editor and Counter popup</vt:lpstr>
      <vt:lpstr>Editor and Counter popup (cont.)</vt:lpstr>
      <vt:lpstr>Editor popup (cont.)</vt:lpstr>
      <vt:lpstr>How deep would you like to go?</vt:lpstr>
      <vt:lpstr>Custom sets of bookmarklets from Bookmarklet Combiner</vt:lpstr>
      <vt:lpstr>PowerPoint Presentation</vt:lpstr>
      <vt:lpstr>Simple common problems you can avoid</vt:lpstr>
      <vt:lpstr>When scraper software fails</vt:lpstr>
      <vt:lpstr>When scraper software fails (cont.)</vt:lpstr>
      <vt:lpstr>When is it not worth creating your own?</vt:lpstr>
      <vt:lpstr>Before we go to Q&amp;A, enjoy this world premiere!</vt:lpstr>
      <vt:lpstr>Before we go to Q&amp;A, enjoy this world premiere!</vt:lpstr>
      <vt:lpstr>PowerPoint Presentation</vt:lpstr>
      <vt:lpstr>Questions?  (Appendix follows with bookmarklet resources &amp; ideas of other kinds of searches to convert into bookmarklets)</vt:lpstr>
      <vt:lpstr>Basic useful example bookmarklets</vt:lpstr>
      <vt:lpstr>Basic useful example bookmarklets</vt:lpstr>
      <vt:lpstr>Basic useful example bookmarklets (cont.)</vt:lpstr>
      <vt:lpstr>More complex example bookmarklets (copy/paste as is to use)</vt:lpstr>
      <vt:lpstr>2-value prompt search example 1</vt:lpstr>
      <vt:lpstr>Bookmarklet &amp; other coding resources</vt:lpstr>
    </vt:vector>
  </TitlesOfParts>
  <Company>Arbita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Facebook: Maximizing Sourcing, Networking and Branding Effectiveness</dc:title>
  <dc:creator>Glenn Gutmacher</dc:creator>
  <cp:lastModifiedBy>Glenn Gutmacher</cp:lastModifiedBy>
  <cp:revision>287</cp:revision>
  <dcterms:created xsi:type="dcterms:W3CDTF">2009-09-21T16:08:22Z</dcterms:created>
  <dcterms:modified xsi:type="dcterms:W3CDTF">2020-07-06T17:33:12Z</dcterms:modified>
</cp:coreProperties>
</file>